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E4976-4A67-457D-93BF-2A465C1E29E5}" type="datetimeFigureOut">
              <a:rPr lang="en-GB" smtClean="0"/>
              <a:t>14/04/2016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0BDBC-0A8E-48C7-BBF0-3B5BA3BA9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67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DD813-C853-4A48-B5ED-A21E5E6F1693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59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DD813-C853-4A48-B5ED-A21E5E6F1693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61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Debemos</a:t>
            </a:r>
            <a:r>
              <a:rPr lang="en-GB" dirty="0" smtClean="0"/>
              <a:t> </a:t>
            </a:r>
            <a:r>
              <a:rPr lang="en-GB" dirty="0" err="1" smtClean="0"/>
              <a:t>plantearnos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el </a:t>
            </a:r>
            <a:r>
              <a:rPr lang="en-GB" dirty="0" err="1" smtClean="0"/>
              <a:t>objetivo</a:t>
            </a:r>
            <a:r>
              <a:rPr lang="en-GB" dirty="0" smtClean="0"/>
              <a:t> de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participantes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/>
              <a:t> </a:t>
            </a:r>
            <a:r>
              <a:rPr lang="en-GB" dirty="0" err="1" smtClean="0"/>
              <a:t>formarse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nueva</a:t>
            </a:r>
            <a:r>
              <a:rPr lang="en-GB" dirty="0" smtClean="0"/>
              <a:t> </a:t>
            </a:r>
            <a:r>
              <a:rPr lang="en-GB" dirty="0" err="1" smtClean="0"/>
              <a:t>profesión</a:t>
            </a:r>
            <a:r>
              <a:rPr lang="en-GB" dirty="0" smtClean="0"/>
              <a:t> para </a:t>
            </a:r>
            <a:r>
              <a:rPr lang="en-GB" dirty="0" err="1" smtClean="0"/>
              <a:t>despempeñarse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ámbitos</a:t>
            </a:r>
            <a:r>
              <a:rPr lang="en-GB" dirty="0" smtClean="0"/>
              <a:t> </a:t>
            </a:r>
            <a:r>
              <a:rPr lang="en-GB" dirty="0" err="1" smtClean="0"/>
              <a:t>específicos</a:t>
            </a:r>
            <a:r>
              <a:rPr lang="en-GB" dirty="0" smtClean="0"/>
              <a:t> que el Estado </a:t>
            </a:r>
            <a:r>
              <a:rPr lang="en-GB" dirty="0" err="1" smtClean="0"/>
              <a:t>tenía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miras</a:t>
            </a:r>
            <a:r>
              <a:rPr lang="en-GB" dirty="0" smtClean="0"/>
              <a:t> (</a:t>
            </a:r>
            <a:r>
              <a:rPr lang="en-GB" dirty="0" err="1" smtClean="0"/>
              <a:t>Consulta</a:t>
            </a:r>
            <a:r>
              <a:rPr lang="en-GB" dirty="0" smtClean="0"/>
              <a:t> Previa y </a:t>
            </a:r>
            <a:r>
              <a:rPr lang="en-GB" dirty="0" err="1"/>
              <a:t>S</a:t>
            </a:r>
            <a:r>
              <a:rPr lang="en-GB" dirty="0" err="1" smtClean="0"/>
              <a:t>ervicios</a:t>
            </a:r>
            <a:r>
              <a:rPr lang="en-GB" dirty="0" smtClean="0"/>
              <a:t> </a:t>
            </a:r>
            <a:r>
              <a:rPr lang="en-GB" dirty="0" err="1"/>
              <a:t>P</a:t>
            </a:r>
            <a:r>
              <a:rPr lang="en-GB" dirty="0" err="1" smtClean="0"/>
              <a:t>úblicos</a:t>
            </a:r>
            <a:r>
              <a:rPr lang="en-GB" dirty="0" smtClean="0"/>
              <a:t>) o </a:t>
            </a:r>
            <a:r>
              <a:rPr lang="en-GB" dirty="0" err="1" smtClean="0"/>
              <a:t>utilizar</a:t>
            </a:r>
            <a:r>
              <a:rPr lang="en-GB" dirty="0" smtClean="0"/>
              <a:t> la </a:t>
            </a:r>
            <a:r>
              <a:rPr lang="en-GB" dirty="0" err="1" smtClean="0"/>
              <a:t>formación</a:t>
            </a:r>
            <a:r>
              <a:rPr lang="en-GB" dirty="0" smtClean="0"/>
              <a:t> </a:t>
            </a:r>
            <a:r>
              <a:rPr lang="en-GB" dirty="0" err="1" smtClean="0"/>
              <a:t>como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plataforma</a:t>
            </a:r>
            <a:r>
              <a:rPr lang="en-GB" dirty="0" smtClean="0"/>
              <a:t> para </a:t>
            </a:r>
            <a:r>
              <a:rPr lang="en-GB" dirty="0" err="1" smtClean="0"/>
              <a:t>poner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valor</a:t>
            </a:r>
            <a:r>
              <a:rPr lang="en-GB" dirty="0" smtClean="0"/>
              <a:t> sus </a:t>
            </a:r>
            <a:r>
              <a:rPr lang="en-GB" dirty="0" err="1" smtClean="0"/>
              <a:t>culturas</a:t>
            </a:r>
            <a:r>
              <a:rPr lang="en-GB" dirty="0" smtClean="0"/>
              <a:t> y </a:t>
            </a:r>
            <a:r>
              <a:rPr lang="en-GB" dirty="0" err="1" smtClean="0"/>
              <a:t>movilizarse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la </a:t>
            </a:r>
            <a:r>
              <a:rPr lang="en-GB" dirty="0" err="1" smtClean="0"/>
              <a:t>igualdad</a:t>
            </a:r>
            <a:r>
              <a:rPr lang="en-GB" dirty="0" smtClean="0"/>
              <a:t> de sus pueblos </a:t>
            </a:r>
            <a:r>
              <a:rPr lang="en-GB" dirty="0" err="1" smtClean="0"/>
              <a:t>respecto</a:t>
            </a:r>
            <a:r>
              <a:rPr lang="en-GB" dirty="0" smtClean="0"/>
              <a:t> a la mayor</a:t>
            </a:r>
            <a:r>
              <a:rPr lang="fr-FR" dirty="0" smtClean="0"/>
              <a:t>í</a:t>
            </a:r>
            <a:r>
              <a:rPr lang="en-GB" dirty="0" smtClean="0"/>
              <a:t>a </a:t>
            </a:r>
            <a:r>
              <a:rPr lang="en-GB" dirty="0" err="1" smtClean="0"/>
              <a:t>castellanohablante</a:t>
            </a:r>
            <a:r>
              <a:rPr lang="en-GB" dirty="0" smtClean="0"/>
              <a:t>. (</a:t>
            </a:r>
            <a:r>
              <a:rPr lang="en-GB" dirty="0" err="1" smtClean="0"/>
              <a:t>Lógico</a:t>
            </a:r>
            <a:r>
              <a:rPr lang="en-GB" dirty="0" smtClean="0"/>
              <a:t>, </a:t>
            </a:r>
            <a:r>
              <a:rPr lang="en-GB" dirty="0" err="1" smtClean="0"/>
              <a:t>por</a:t>
            </a:r>
            <a:r>
              <a:rPr lang="en-GB" dirty="0" smtClean="0"/>
              <a:t> el </a:t>
            </a:r>
            <a:r>
              <a:rPr lang="en-GB" dirty="0" err="1" smtClean="0"/>
              <a:t>volumen</a:t>
            </a:r>
            <a:r>
              <a:rPr lang="en-GB" dirty="0" smtClean="0"/>
              <a:t> de </a:t>
            </a:r>
            <a:r>
              <a:rPr lang="en-GB" dirty="0" err="1" smtClean="0"/>
              <a:t>trabajo</a:t>
            </a:r>
            <a:r>
              <a:rPr lang="en-GB" dirty="0" smtClean="0"/>
              <a:t>, </a:t>
            </a:r>
            <a:r>
              <a:rPr lang="en-GB" dirty="0" err="1" smtClean="0"/>
              <a:t>comparado</a:t>
            </a:r>
            <a:r>
              <a:rPr lang="en-GB" dirty="0" smtClean="0"/>
              <a:t> con la </a:t>
            </a:r>
            <a:r>
              <a:rPr lang="en-GB" dirty="0" err="1" smtClean="0"/>
              <a:t>demanda</a:t>
            </a:r>
            <a:r>
              <a:rPr lang="en-GB" dirty="0" smtClean="0"/>
              <a:t> para las </a:t>
            </a:r>
            <a:r>
              <a:rPr lang="en-GB" dirty="0" err="1" smtClean="0"/>
              <a:t>lenguas</a:t>
            </a:r>
            <a:r>
              <a:rPr lang="en-GB" dirty="0" smtClean="0"/>
              <a:t> </a:t>
            </a:r>
            <a:r>
              <a:rPr lang="en-GB" dirty="0" err="1" smtClean="0"/>
              <a:t>occidentales</a:t>
            </a:r>
            <a:r>
              <a:rPr lang="en-GB" dirty="0" smtClean="0"/>
              <a:t> y </a:t>
            </a:r>
            <a:r>
              <a:rPr lang="en-GB" dirty="0" err="1" smtClean="0"/>
              <a:t>mayoritarias</a:t>
            </a:r>
            <a:r>
              <a:rPr lang="en-GB" dirty="0" smtClean="0"/>
              <a:t> y </a:t>
            </a:r>
            <a:r>
              <a:rPr lang="en-GB" dirty="0" err="1" smtClean="0"/>
              <a:t>porque</a:t>
            </a:r>
            <a:r>
              <a:rPr lang="en-GB" dirty="0" smtClean="0"/>
              <a:t> </a:t>
            </a:r>
            <a:r>
              <a:rPr lang="en-GB" dirty="0" err="1" smtClean="0"/>
              <a:t>todos</a:t>
            </a:r>
            <a:r>
              <a:rPr lang="en-GB" dirty="0" smtClean="0"/>
              <a:t> </a:t>
            </a:r>
            <a:r>
              <a:rPr lang="en-GB" dirty="0" err="1" smtClean="0"/>
              <a:t>simultanean</a:t>
            </a:r>
            <a:r>
              <a:rPr lang="en-GB" dirty="0" smtClean="0"/>
              <a:t> la T-I con </a:t>
            </a:r>
            <a:r>
              <a:rPr lang="en-GB" dirty="0" err="1" smtClean="0"/>
              <a:t>otras</a:t>
            </a:r>
            <a:r>
              <a:rPr lang="en-GB" dirty="0" smtClean="0"/>
              <a:t> </a:t>
            </a:r>
            <a:r>
              <a:rPr lang="en-GB" dirty="0" err="1" smtClean="0"/>
              <a:t>coupaciones</a:t>
            </a:r>
            <a:r>
              <a:rPr lang="en-GB" dirty="0" smtClean="0"/>
              <a:t> </a:t>
            </a:r>
            <a:r>
              <a:rPr lang="en-GB" dirty="0" err="1" smtClean="0"/>
              <a:t>laborales</a:t>
            </a:r>
            <a:r>
              <a:rPr lang="en-GB" dirty="0" smtClean="0"/>
              <a:t>).</a:t>
            </a:r>
          </a:p>
          <a:p>
            <a:endParaRPr lang="en-GB" dirty="0"/>
          </a:p>
          <a:p>
            <a:r>
              <a:rPr lang="en-GB" dirty="0" smtClean="0"/>
              <a:t>El </a:t>
            </a:r>
            <a:r>
              <a:rPr lang="en-GB" dirty="0" err="1" smtClean="0"/>
              <a:t>énfasis</a:t>
            </a:r>
            <a:r>
              <a:rPr lang="en-GB" dirty="0" smtClean="0"/>
              <a:t> que, </a:t>
            </a:r>
            <a:r>
              <a:rPr lang="en-GB" dirty="0" err="1" smtClean="0"/>
              <a:t>según</a:t>
            </a:r>
            <a:r>
              <a:rPr lang="en-GB" dirty="0" smtClean="0"/>
              <a:t> sus </a:t>
            </a:r>
            <a:r>
              <a:rPr lang="en-GB" dirty="0" err="1" smtClean="0"/>
              <a:t>propias</a:t>
            </a:r>
            <a:r>
              <a:rPr lang="en-GB" dirty="0" smtClean="0"/>
              <a:t> </a:t>
            </a:r>
            <a:r>
              <a:rPr lang="en-GB" dirty="0" err="1" smtClean="0"/>
              <a:t>declaraciones</a:t>
            </a:r>
            <a:r>
              <a:rPr lang="en-GB" dirty="0" smtClean="0"/>
              <a:t>, </a:t>
            </a:r>
            <a:r>
              <a:rPr lang="en-GB" dirty="0" err="1"/>
              <a:t>muchos</a:t>
            </a:r>
            <a:r>
              <a:rPr lang="en-GB" dirty="0"/>
              <a:t> de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smtClean="0"/>
              <a:t>T-Is </a:t>
            </a:r>
            <a:r>
              <a:rPr lang="en-GB" dirty="0" err="1"/>
              <a:t>cualificados</a:t>
            </a:r>
            <a:r>
              <a:rPr lang="en-GB" dirty="0"/>
              <a:t> </a:t>
            </a:r>
            <a:r>
              <a:rPr lang="en-GB" dirty="0" err="1"/>
              <a:t>ponen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la </a:t>
            </a:r>
            <a:r>
              <a:rPr lang="en-GB" dirty="0" err="1"/>
              <a:t>traducción</a:t>
            </a:r>
            <a:r>
              <a:rPr lang="en-GB" dirty="0"/>
              <a:t> de las </a:t>
            </a:r>
            <a:r>
              <a:rPr lang="en-GB" dirty="0" err="1"/>
              <a:t>manifestaciones</a:t>
            </a:r>
            <a:r>
              <a:rPr lang="en-GB" dirty="0"/>
              <a:t> </a:t>
            </a:r>
            <a:r>
              <a:rPr lang="en-GB" dirty="0" err="1"/>
              <a:t>culturales</a:t>
            </a:r>
            <a:r>
              <a:rPr lang="en-GB" dirty="0"/>
              <a:t> de </a:t>
            </a:r>
            <a:r>
              <a:rPr lang="en-GB" dirty="0" err="1"/>
              <a:t>los</a:t>
            </a:r>
            <a:r>
              <a:rPr lang="en-GB" dirty="0"/>
              <a:t> PPOO (</a:t>
            </a:r>
            <a:r>
              <a:rPr lang="en-GB" dirty="0" err="1"/>
              <a:t>canciones</a:t>
            </a:r>
            <a:r>
              <a:rPr lang="en-GB" dirty="0"/>
              <a:t>, </a:t>
            </a:r>
            <a:r>
              <a:rPr lang="en-GB" dirty="0" err="1"/>
              <a:t>historias</a:t>
            </a:r>
            <a:r>
              <a:rPr lang="en-GB" dirty="0"/>
              <a:t>, </a:t>
            </a:r>
            <a:r>
              <a:rPr lang="en-GB" dirty="0" err="1"/>
              <a:t>poemas</a:t>
            </a:r>
            <a:r>
              <a:rPr lang="en-GB" dirty="0"/>
              <a:t>…) y la </a:t>
            </a:r>
            <a:r>
              <a:rPr lang="en-GB" dirty="0" err="1"/>
              <a:t>compilación</a:t>
            </a:r>
            <a:r>
              <a:rPr lang="en-GB" dirty="0"/>
              <a:t> de </a:t>
            </a:r>
            <a:r>
              <a:rPr lang="en-GB" dirty="0" err="1"/>
              <a:t>diccionarios</a:t>
            </a:r>
            <a:r>
              <a:rPr lang="en-GB" dirty="0"/>
              <a:t> </a:t>
            </a:r>
            <a:r>
              <a:rPr lang="en-GB" dirty="0" err="1"/>
              <a:t>bilingües</a:t>
            </a:r>
            <a:r>
              <a:rPr lang="en-GB" dirty="0"/>
              <a:t> </a:t>
            </a:r>
            <a:r>
              <a:rPr lang="en-GB" dirty="0" err="1"/>
              <a:t>apunta</a:t>
            </a:r>
            <a:r>
              <a:rPr lang="en-GB" dirty="0"/>
              <a:t> a lo </a:t>
            </a:r>
            <a:r>
              <a:rPr lang="en-GB" dirty="0" err="1"/>
              <a:t>segundo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smtClean="0"/>
              <a:t>Sus </a:t>
            </a:r>
            <a:r>
              <a:rPr lang="en-GB" dirty="0" err="1" smtClean="0"/>
              <a:t>testimonios</a:t>
            </a:r>
            <a:r>
              <a:rPr lang="en-GB" dirty="0" smtClean="0"/>
              <a:t> </a:t>
            </a:r>
            <a:r>
              <a:rPr lang="en-GB" dirty="0" err="1" smtClean="0"/>
              <a:t>revelan</a:t>
            </a:r>
            <a:r>
              <a:rPr lang="en-GB" dirty="0" smtClean="0"/>
              <a:t> que se </a:t>
            </a:r>
            <a:r>
              <a:rPr lang="en-GB" dirty="0" err="1"/>
              <a:t>sienten</a:t>
            </a:r>
            <a:r>
              <a:rPr lang="en-GB" dirty="0"/>
              <a:t> </a:t>
            </a:r>
            <a:r>
              <a:rPr lang="en-GB" dirty="0" err="1" smtClean="0"/>
              <a:t>empoderados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la </a:t>
            </a:r>
            <a:r>
              <a:rPr lang="en-GB" dirty="0" err="1" smtClean="0"/>
              <a:t>experiencia</a:t>
            </a:r>
            <a:r>
              <a:rPr lang="en-GB" dirty="0" smtClean="0"/>
              <a:t> de la </a:t>
            </a:r>
            <a:r>
              <a:rPr lang="en-GB" dirty="0" err="1" smtClean="0"/>
              <a:t>formación</a:t>
            </a:r>
            <a:r>
              <a:rPr lang="en-GB" dirty="0" smtClean="0"/>
              <a:t> </a:t>
            </a:r>
            <a:r>
              <a:rPr lang="en-GB" dirty="0"/>
              <a:t>y </a:t>
            </a:r>
            <a:r>
              <a:rPr lang="en-GB" dirty="0" err="1"/>
              <a:t>valoran</a:t>
            </a:r>
            <a:r>
              <a:rPr lang="en-GB" dirty="0"/>
              <a:t> </a:t>
            </a:r>
            <a:r>
              <a:rPr lang="en-GB" dirty="0" err="1"/>
              <a:t>esto</a:t>
            </a:r>
            <a:r>
              <a:rPr lang="en-GB" dirty="0"/>
              <a:t> </a:t>
            </a:r>
            <a:r>
              <a:rPr lang="en-GB" dirty="0" err="1"/>
              <a:t>tanto</a:t>
            </a:r>
            <a:r>
              <a:rPr lang="en-GB" dirty="0"/>
              <a:t> o </a:t>
            </a:r>
            <a:r>
              <a:rPr lang="en-GB" dirty="0" err="1"/>
              <a:t>más</a:t>
            </a:r>
            <a:r>
              <a:rPr lang="en-GB" dirty="0"/>
              <a:t> que las </a:t>
            </a:r>
            <a:r>
              <a:rPr lang="en-GB" dirty="0" err="1"/>
              <a:t>destrezas</a:t>
            </a:r>
            <a:r>
              <a:rPr lang="en-GB" dirty="0"/>
              <a:t> </a:t>
            </a:r>
            <a:r>
              <a:rPr lang="en-GB" dirty="0" err="1"/>
              <a:t>profesionales</a:t>
            </a:r>
            <a:r>
              <a:rPr lang="en-GB" dirty="0"/>
              <a:t> con las que se les </a:t>
            </a:r>
            <a:r>
              <a:rPr lang="en-GB" dirty="0" err="1"/>
              <a:t>familiariza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el </a:t>
            </a:r>
            <a:r>
              <a:rPr lang="en-GB" dirty="0" err="1"/>
              <a:t>curso</a:t>
            </a:r>
            <a:r>
              <a:rPr lang="en-GB" dirty="0"/>
              <a:t>. </a:t>
            </a:r>
            <a:r>
              <a:rPr lang="en-GB" dirty="0" smtClean="0"/>
              <a:t>De </a:t>
            </a:r>
            <a:r>
              <a:rPr lang="en-GB" dirty="0" err="1" smtClean="0"/>
              <a:t>hecho</a:t>
            </a:r>
            <a:r>
              <a:rPr lang="en-GB" dirty="0" smtClean="0"/>
              <a:t>,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/>
              <a:t>compromiso</a:t>
            </a:r>
            <a:r>
              <a:rPr lang="en-GB" dirty="0"/>
              <a:t> politico ha </a:t>
            </a:r>
            <a:r>
              <a:rPr lang="en-GB" dirty="0" err="1"/>
              <a:t>sorprendido</a:t>
            </a:r>
            <a:r>
              <a:rPr lang="en-GB" dirty="0"/>
              <a:t> a </a:t>
            </a:r>
            <a:r>
              <a:rPr lang="en-GB" dirty="0" err="1"/>
              <a:t>algunos</a:t>
            </a:r>
            <a:r>
              <a:rPr lang="en-GB" dirty="0"/>
              <a:t> </a:t>
            </a:r>
            <a:r>
              <a:rPr lang="en-GB" dirty="0" err="1"/>
              <a:t>actores</a:t>
            </a:r>
            <a:r>
              <a:rPr lang="en-GB" dirty="0"/>
              <a:t> </a:t>
            </a:r>
            <a:r>
              <a:rPr lang="en-GB" dirty="0" err="1"/>
              <a:t>estatales</a:t>
            </a:r>
            <a:r>
              <a:rPr lang="en-GB" dirty="0"/>
              <a:t>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De </a:t>
            </a:r>
            <a:r>
              <a:rPr lang="en-GB" dirty="0" err="1" smtClean="0"/>
              <a:t>ahí</a:t>
            </a:r>
            <a:r>
              <a:rPr lang="en-GB" dirty="0" smtClean="0"/>
              <a:t> la </a:t>
            </a:r>
            <a:r>
              <a:rPr lang="en-GB" dirty="0" err="1" smtClean="0"/>
              <a:t>dualidad</a:t>
            </a:r>
            <a:r>
              <a:rPr lang="en-GB" dirty="0" smtClean="0"/>
              <a:t> del </a:t>
            </a:r>
            <a:r>
              <a:rPr lang="en-GB" dirty="0" err="1" smtClean="0"/>
              <a:t>rol</a:t>
            </a:r>
            <a:r>
              <a:rPr lang="en-GB" dirty="0" smtClean="0"/>
              <a:t> </a:t>
            </a:r>
            <a:r>
              <a:rPr lang="en-GB" dirty="0" err="1" smtClean="0"/>
              <a:t>implícita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las </a:t>
            </a:r>
            <a:r>
              <a:rPr lang="en-GB" dirty="0" err="1" smtClean="0"/>
              <a:t>prioridades</a:t>
            </a:r>
            <a:r>
              <a:rPr lang="en-GB" dirty="0" smtClean="0"/>
              <a:t> </a:t>
            </a:r>
            <a:r>
              <a:rPr lang="en-GB" dirty="0" err="1" smtClean="0"/>
              <a:t>estatales</a:t>
            </a:r>
            <a:r>
              <a:rPr lang="en-GB" dirty="0" smtClean="0"/>
              <a:t> y </a:t>
            </a:r>
            <a:r>
              <a:rPr lang="en-GB" dirty="0" err="1" smtClean="0"/>
              <a:t>en</a:t>
            </a:r>
            <a:r>
              <a:rPr lang="en-GB" dirty="0" smtClean="0"/>
              <a:t> las de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cualificados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el MINCUL: T/Is y </a:t>
            </a:r>
            <a:r>
              <a:rPr lang="en-GB" dirty="0" err="1" smtClean="0"/>
              <a:t>embajadores</a:t>
            </a:r>
            <a:r>
              <a:rPr lang="en-GB" dirty="0" smtClean="0"/>
              <a:t> de sus pueblos.</a:t>
            </a:r>
          </a:p>
          <a:p>
            <a:endParaRPr lang="en-GB" dirty="0"/>
          </a:p>
          <a:p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otra</a:t>
            </a:r>
            <a:r>
              <a:rPr lang="en-GB" dirty="0" smtClean="0"/>
              <a:t> parte, </a:t>
            </a:r>
            <a:r>
              <a:rPr lang="en-GB" dirty="0" err="1" smtClean="0"/>
              <a:t>también</a:t>
            </a:r>
            <a:r>
              <a:rPr lang="en-GB" dirty="0" smtClean="0"/>
              <a:t> </a:t>
            </a:r>
            <a:r>
              <a:rPr lang="en-GB" dirty="0" err="1" smtClean="0"/>
              <a:t>encontramos</a:t>
            </a:r>
            <a:r>
              <a:rPr lang="en-GB" dirty="0" smtClean="0"/>
              <a:t> </a:t>
            </a:r>
            <a:r>
              <a:rPr lang="en-GB" dirty="0" err="1" smtClean="0"/>
              <a:t>indicios</a:t>
            </a:r>
            <a:r>
              <a:rPr lang="en-GB" dirty="0" smtClean="0"/>
              <a:t> de </a:t>
            </a:r>
            <a:r>
              <a:rPr lang="en-GB" dirty="0" err="1" smtClean="0"/>
              <a:t>discursos</a:t>
            </a:r>
            <a:r>
              <a:rPr lang="en-GB" dirty="0" smtClean="0"/>
              <a:t> e </a:t>
            </a:r>
            <a:r>
              <a:rPr lang="en-GB" dirty="0" err="1" smtClean="0"/>
              <a:t>ideologías</a:t>
            </a:r>
            <a:r>
              <a:rPr lang="en-GB" dirty="0" smtClean="0"/>
              <a:t> que </a:t>
            </a:r>
            <a:r>
              <a:rPr lang="en-GB" dirty="0" err="1" smtClean="0"/>
              <a:t>parecen</a:t>
            </a:r>
            <a:r>
              <a:rPr lang="en-GB" dirty="0" smtClean="0"/>
              <a:t> </a:t>
            </a:r>
            <a:r>
              <a:rPr lang="en-GB" dirty="0" err="1" smtClean="0"/>
              <a:t>contradecir</a:t>
            </a:r>
            <a:r>
              <a:rPr lang="en-GB" dirty="0" smtClean="0"/>
              <a:t> el principio de </a:t>
            </a:r>
            <a:r>
              <a:rPr lang="en-GB" dirty="0" err="1" smtClean="0"/>
              <a:t>interculturalidad</a:t>
            </a:r>
            <a:r>
              <a:rPr lang="en-GB" dirty="0" smtClean="0"/>
              <a:t> que motive el </a:t>
            </a:r>
            <a:r>
              <a:rPr lang="en-GB" dirty="0" err="1" smtClean="0"/>
              <a:t>diseño</a:t>
            </a:r>
            <a:r>
              <a:rPr lang="en-GB" dirty="0" smtClean="0"/>
              <a:t> del </a:t>
            </a:r>
            <a:r>
              <a:rPr lang="en-GB" dirty="0" err="1" smtClean="0"/>
              <a:t>programa</a:t>
            </a:r>
            <a:r>
              <a:rPr lang="en-GB" dirty="0" smtClean="0"/>
              <a:t> de </a:t>
            </a:r>
            <a:r>
              <a:rPr lang="en-GB" dirty="0" err="1" smtClean="0"/>
              <a:t>formación</a:t>
            </a:r>
            <a:r>
              <a:rPr lang="en-GB" dirty="0" smtClean="0"/>
              <a:t>. </a:t>
            </a:r>
            <a:r>
              <a:rPr lang="en-GB" dirty="0" err="1" smtClean="0"/>
              <a:t>Ej</a:t>
            </a:r>
            <a:r>
              <a:rPr lang="en-GB" dirty="0" smtClean="0"/>
              <a:t>.: la </a:t>
            </a:r>
            <a:r>
              <a:rPr lang="en-GB" dirty="0" err="1" smtClean="0"/>
              <a:t>ideología</a:t>
            </a:r>
            <a:r>
              <a:rPr lang="en-GB" dirty="0" smtClean="0"/>
              <a:t> del </a:t>
            </a:r>
            <a:r>
              <a:rPr lang="en-GB" dirty="0" err="1" smtClean="0"/>
              <a:t>estándar</a:t>
            </a:r>
            <a:r>
              <a:rPr lang="en-GB" dirty="0" smtClean="0"/>
              <a:t> e </a:t>
            </a:r>
            <a:r>
              <a:rPr lang="en-GB" dirty="0" err="1" smtClean="0"/>
              <a:t>ideologías</a:t>
            </a:r>
            <a:r>
              <a:rPr lang="en-GB" dirty="0" smtClean="0"/>
              <a:t> </a:t>
            </a:r>
            <a:r>
              <a:rPr lang="en-GB" dirty="0" err="1" smtClean="0"/>
              <a:t>puristas</a:t>
            </a:r>
            <a:r>
              <a:rPr lang="en-GB" dirty="0" smtClean="0"/>
              <a:t>; la </a:t>
            </a:r>
            <a:r>
              <a:rPr lang="en-GB" dirty="0" err="1" smtClean="0"/>
              <a:t>introducción</a:t>
            </a:r>
            <a:r>
              <a:rPr lang="en-GB" dirty="0" smtClean="0"/>
              <a:t> (o </a:t>
            </a:r>
            <a:r>
              <a:rPr lang="en-GB" dirty="0" err="1" smtClean="0"/>
              <a:t>profundización</a:t>
            </a:r>
            <a:r>
              <a:rPr lang="en-GB" dirty="0" smtClean="0"/>
              <a:t>) de </a:t>
            </a:r>
            <a:r>
              <a:rPr lang="en-GB" dirty="0" err="1" smtClean="0"/>
              <a:t>jerarquías</a:t>
            </a:r>
            <a:r>
              <a:rPr lang="en-GB" dirty="0" smtClean="0"/>
              <a:t> entre </a:t>
            </a:r>
            <a:r>
              <a:rPr lang="en-GB" dirty="0" err="1" smtClean="0"/>
              <a:t>los</a:t>
            </a:r>
            <a:r>
              <a:rPr lang="en-GB" dirty="0" smtClean="0"/>
              <a:t> T-Is </a:t>
            </a:r>
            <a:r>
              <a:rPr lang="en-GB" dirty="0" err="1" smtClean="0"/>
              <a:t>cualificados</a:t>
            </a:r>
            <a:r>
              <a:rPr lang="en-GB" dirty="0" smtClean="0"/>
              <a:t> y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hablantes</a:t>
            </a:r>
            <a:r>
              <a:rPr lang="en-GB" dirty="0" smtClean="0"/>
              <a:t> </a:t>
            </a:r>
            <a:r>
              <a:rPr lang="en-GB" dirty="0" err="1" smtClean="0"/>
              <a:t>comunes</a:t>
            </a:r>
            <a:r>
              <a:rPr lang="en-GB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DD813-C853-4A48-B5ED-A21E5E6F1693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053" y="1714050"/>
            <a:ext cx="1460147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42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Diferencias</a:t>
            </a:r>
            <a:r>
              <a:rPr lang="en-GB" dirty="0" smtClean="0"/>
              <a:t> entre las LLOO </a:t>
            </a:r>
            <a:r>
              <a:rPr lang="en-GB" dirty="0" err="1" smtClean="0"/>
              <a:t>mayoritarias</a:t>
            </a:r>
            <a:r>
              <a:rPr lang="en-GB" dirty="0" smtClean="0"/>
              <a:t> y las </a:t>
            </a:r>
            <a:r>
              <a:rPr lang="en-GB" dirty="0" err="1" smtClean="0"/>
              <a:t>minoritarias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Alfabetos</a:t>
            </a:r>
            <a:r>
              <a:rPr lang="en-GB" dirty="0" smtClean="0"/>
              <a:t> </a:t>
            </a:r>
            <a:r>
              <a:rPr lang="en-GB" dirty="0" err="1" smtClean="0"/>
              <a:t>consensuados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Falta</a:t>
            </a:r>
            <a:r>
              <a:rPr lang="en-GB" dirty="0" smtClean="0"/>
              <a:t> de </a:t>
            </a:r>
            <a:r>
              <a:rPr lang="en-GB" dirty="0" err="1" smtClean="0"/>
              <a:t>profesionales</a:t>
            </a:r>
            <a:r>
              <a:rPr lang="en-GB" dirty="0" smtClean="0"/>
              <a:t> que </a:t>
            </a:r>
            <a:r>
              <a:rPr lang="en-GB" dirty="0" err="1" smtClean="0"/>
              <a:t>puedan</a:t>
            </a:r>
            <a:r>
              <a:rPr lang="en-GB" dirty="0" smtClean="0"/>
              <a:t> </a:t>
            </a:r>
            <a:r>
              <a:rPr lang="en-GB" dirty="0" err="1" smtClean="0"/>
              <a:t>validar</a:t>
            </a:r>
            <a:r>
              <a:rPr lang="en-GB" dirty="0" smtClean="0"/>
              <a:t> las </a:t>
            </a:r>
            <a:r>
              <a:rPr lang="en-GB" dirty="0" err="1" smtClean="0"/>
              <a:t>traducciones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La </a:t>
            </a:r>
            <a:r>
              <a:rPr lang="en-GB" dirty="0" err="1" smtClean="0"/>
              <a:t>direccionalidad</a:t>
            </a:r>
            <a:r>
              <a:rPr lang="en-GB" dirty="0" smtClean="0"/>
              <a:t> del </a:t>
            </a:r>
            <a:r>
              <a:rPr lang="en-GB" dirty="0" err="1" smtClean="0"/>
              <a:t>proceso</a:t>
            </a:r>
            <a:r>
              <a:rPr lang="en-GB" dirty="0" smtClean="0"/>
              <a:t> –del </a:t>
            </a:r>
            <a:r>
              <a:rPr lang="en-GB" dirty="0" err="1" smtClean="0"/>
              <a:t>castellano</a:t>
            </a:r>
            <a:r>
              <a:rPr lang="en-GB" dirty="0" smtClean="0"/>
              <a:t> </a:t>
            </a:r>
            <a:r>
              <a:rPr lang="en-GB" dirty="0" err="1" smtClean="0"/>
              <a:t>como</a:t>
            </a:r>
            <a:r>
              <a:rPr lang="en-GB" dirty="0" smtClean="0"/>
              <a:t> la </a:t>
            </a:r>
            <a:r>
              <a:rPr lang="en-GB" dirty="0" err="1" smtClean="0"/>
              <a:t>lengua</a:t>
            </a:r>
            <a:r>
              <a:rPr lang="en-GB" dirty="0" smtClean="0"/>
              <a:t> del </a:t>
            </a:r>
            <a:r>
              <a:rPr lang="en-GB" dirty="0" err="1" smtClean="0"/>
              <a:t>poder</a:t>
            </a:r>
            <a:r>
              <a:rPr lang="en-GB" dirty="0" smtClean="0"/>
              <a:t> y la </a:t>
            </a:r>
            <a:r>
              <a:rPr lang="en-GB" dirty="0" err="1" smtClean="0"/>
              <a:t>autoridad</a:t>
            </a:r>
            <a:r>
              <a:rPr lang="en-GB" dirty="0" smtClean="0"/>
              <a:t>, a las LLOO, que </a:t>
            </a:r>
            <a:r>
              <a:rPr lang="en-GB" dirty="0" err="1" smtClean="0"/>
              <a:t>reflejan</a:t>
            </a:r>
            <a:r>
              <a:rPr lang="en-GB" dirty="0" smtClean="0"/>
              <a:t> </a:t>
            </a:r>
            <a:r>
              <a:rPr lang="en-GB" dirty="0" err="1" smtClean="0"/>
              <a:t>estructuras</a:t>
            </a:r>
            <a:r>
              <a:rPr lang="en-GB" dirty="0" smtClean="0"/>
              <a:t> </a:t>
            </a:r>
            <a:r>
              <a:rPr lang="en-GB" dirty="0" err="1" smtClean="0"/>
              <a:t>socioculturales</a:t>
            </a:r>
            <a:r>
              <a:rPr lang="en-GB" dirty="0" smtClean="0"/>
              <a:t> y </a:t>
            </a:r>
            <a:r>
              <a:rPr lang="en-GB" dirty="0" err="1" smtClean="0"/>
              <a:t>políticas</a:t>
            </a:r>
            <a:r>
              <a:rPr lang="en-GB" dirty="0" smtClean="0"/>
              <a:t> (</a:t>
            </a:r>
            <a:r>
              <a:rPr lang="en-GB" dirty="0" err="1" smtClean="0"/>
              <a:t>en</a:t>
            </a:r>
            <a:r>
              <a:rPr lang="en-GB" dirty="0" smtClean="0"/>
              <a:t> el </a:t>
            </a:r>
            <a:r>
              <a:rPr lang="en-GB" dirty="0" err="1" smtClean="0"/>
              <a:t>sentido</a:t>
            </a:r>
            <a:r>
              <a:rPr lang="en-GB" dirty="0" smtClean="0"/>
              <a:t> </a:t>
            </a:r>
            <a:r>
              <a:rPr lang="en-GB" dirty="0" err="1" smtClean="0"/>
              <a:t>más</a:t>
            </a:r>
            <a:r>
              <a:rPr lang="en-GB" dirty="0" smtClean="0"/>
              <a:t> </a:t>
            </a:r>
            <a:r>
              <a:rPr lang="en-GB" dirty="0" err="1" smtClean="0"/>
              <a:t>amplio</a:t>
            </a:r>
            <a:r>
              <a:rPr lang="en-GB" dirty="0" smtClean="0"/>
              <a:t> del </a:t>
            </a:r>
            <a:r>
              <a:rPr lang="en-GB" dirty="0" err="1" smtClean="0"/>
              <a:t>término</a:t>
            </a:r>
            <a:r>
              <a:rPr lang="en-GB" dirty="0" smtClean="0"/>
              <a:t>) que se </a:t>
            </a:r>
            <a:r>
              <a:rPr lang="en-GB" dirty="0" err="1" smtClean="0"/>
              <a:t>desarrollaron</a:t>
            </a:r>
            <a:r>
              <a:rPr lang="en-GB" dirty="0" smtClean="0"/>
              <a:t> </a:t>
            </a:r>
            <a:r>
              <a:rPr lang="en-GB" dirty="0" err="1" smtClean="0"/>
              <a:t>ajenas</a:t>
            </a:r>
            <a:r>
              <a:rPr lang="en-GB" dirty="0" smtClean="0"/>
              <a:t> a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valores</a:t>
            </a:r>
            <a:r>
              <a:rPr lang="en-GB" dirty="0" smtClean="0"/>
              <a:t> </a:t>
            </a:r>
            <a:r>
              <a:rPr lang="en-GB" dirty="0" err="1" smtClean="0"/>
              <a:t>improtados</a:t>
            </a:r>
            <a:r>
              <a:rPr lang="en-GB" dirty="0" smtClean="0"/>
              <a:t> e </a:t>
            </a:r>
            <a:r>
              <a:rPr lang="en-GB" dirty="0" err="1" smtClean="0"/>
              <a:t>impuestos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los</a:t>
            </a:r>
            <a:r>
              <a:rPr lang="en-GB" dirty="0" smtClean="0"/>
              <a:t> conquistadores– </a:t>
            </a:r>
            <a:r>
              <a:rPr lang="en-GB" dirty="0" err="1" smtClean="0"/>
              <a:t>puede</a:t>
            </a:r>
            <a:r>
              <a:rPr lang="en-GB" dirty="0" smtClean="0"/>
              <a:t> </a:t>
            </a:r>
            <a:r>
              <a:rPr lang="en-GB" dirty="0" err="1" smtClean="0"/>
              <a:t>evocar</a:t>
            </a:r>
            <a:r>
              <a:rPr lang="en-GB" dirty="0" smtClean="0"/>
              <a:t> </a:t>
            </a:r>
            <a:r>
              <a:rPr lang="en-GB" dirty="0" err="1" smtClean="0"/>
              <a:t>nociones</a:t>
            </a:r>
            <a:r>
              <a:rPr lang="en-GB" dirty="0" smtClean="0"/>
              <a:t> </a:t>
            </a:r>
            <a:r>
              <a:rPr lang="en-GB" dirty="0" err="1" smtClean="0"/>
              <a:t>coloniales</a:t>
            </a:r>
            <a:r>
              <a:rPr lang="en-GB" dirty="0" smtClean="0"/>
              <a:t>. Sin embargo, </a:t>
            </a:r>
            <a:r>
              <a:rPr lang="en-GB" dirty="0" err="1"/>
              <a:t>nuestro</a:t>
            </a:r>
            <a:r>
              <a:rPr lang="en-GB" dirty="0"/>
              <a:t> </a:t>
            </a:r>
            <a:r>
              <a:rPr lang="en-GB" dirty="0" err="1"/>
              <a:t>análisis</a:t>
            </a:r>
            <a:r>
              <a:rPr lang="en-GB" dirty="0"/>
              <a:t> de la </a:t>
            </a:r>
            <a:r>
              <a:rPr lang="en-GB" dirty="0" err="1"/>
              <a:t>traducción</a:t>
            </a:r>
            <a:r>
              <a:rPr lang="en-GB" dirty="0"/>
              <a:t> de la Ley de </a:t>
            </a:r>
            <a:r>
              <a:rPr lang="en-GB" dirty="0" err="1" smtClean="0"/>
              <a:t>Lenguas</a:t>
            </a:r>
            <a:r>
              <a:rPr lang="en-GB" dirty="0" smtClean="0"/>
              <a:t> </a:t>
            </a:r>
            <a:r>
              <a:rPr lang="en-GB" dirty="0" err="1" smtClean="0"/>
              <a:t>revela</a:t>
            </a:r>
            <a:r>
              <a:rPr lang="en-GB" dirty="0" smtClean="0"/>
              <a:t> que hay </a:t>
            </a:r>
            <a:r>
              <a:rPr lang="en-GB" dirty="0" err="1" smtClean="0"/>
              <a:t>cabida</a:t>
            </a:r>
            <a:r>
              <a:rPr lang="en-GB" dirty="0" smtClean="0"/>
              <a:t> para </a:t>
            </a:r>
            <a:r>
              <a:rPr lang="en-GB" dirty="0" err="1" smtClean="0"/>
              <a:t>prácticas</a:t>
            </a:r>
            <a:r>
              <a:rPr lang="en-GB" dirty="0" smtClean="0"/>
              <a:t> de </a:t>
            </a:r>
            <a:r>
              <a:rPr lang="en-GB" dirty="0" err="1" smtClean="0"/>
              <a:t>resistencia</a:t>
            </a:r>
            <a:r>
              <a:rPr lang="en-GB" dirty="0" smtClean="0"/>
              <a:t> o </a:t>
            </a:r>
            <a:r>
              <a:rPr lang="en-GB" dirty="0" err="1" smtClean="0"/>
              <a:t>apropiación</a:t>
            </a:r>
            <a:r>
              <a:rPr lang="en-GB" dirty="0" smtClean="0"/>
              <a:t>, </a:t>
            </a:r>
            <a:r>
              <a:rPr lang="en-GB" dirty="0" err="1" smtClean="0"/>
              <a:t>como</a:t>
            </a:r>
            <a:r>
              <a:rPr lang="en-GB" dirty="0" smtClean="0"/>
              <a:t> el </a:t>
            </a:r>
            <a:r>
              <a:rPr lang="en-GB" dirty="0" err="1" smtClean="0"/>
              <a:t>cambio</a:t>
            </a:r>
            <a:r>
              <a:rPr lang="en-GB" dirty="0" smtClean="0"/>
              <a:t> de tenor (del </a:t>
            </a:r>
            <a:r>
              <a:rPr lang="en-GB" dirty="0" err="1" smtClean="0"/>
              <a:t>estilo</a:t>
            </a:r>
            <a:r>
              <a:rPr lang="en-GB" dirty="0" smtClean="0"/>
              <a:t> </a:t>
            </a:r>
            <a:r>
              <a:rPr lang="en-GB" dirty="0" err="1" smtClean="0"/>
              <a:t>oficial</a:t>
            </a:r>
            <a:r>
              <a:rPr lang="en-GB" dirty="0" smtClean="0"/>
              <a:t> e impersonal que </a:t>
            </a:r>
            <a:r>
              <a:rPr lang="en-GB" dirty="0" err="1" smtClean="0"/>
              <a:t>apela</a:t>
            </a:r>
            <a:r>
              <a:rPr lang="en-GB" dirty="0" smtClean="0"/>
              <a:t> a </a:t>
            </a:r>
            <a:r>
              <a:rPr lang="en-GB" dirty="0" err="1" smtClean="0"/>
              <a:t>todos</a:t>
            </a:r>
            <a:r>
              <a:rPr lang="en-GB" dirty="0" smtClean="0"/>
              <a:t>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ciudadanos</a:t>
            </a:r>
            <a:r>
              <a:rPr lang="en-GB" dirty="0" smtClean="0"/>
              <a:t> del </a:t>
            </a:r>
            <a:r>
              <a:rPr lang="en-GB" dirty="0" err="1" smtClean="0"/>
              <a:t>Perú</a:t>
            </a:r>
            <a:r>
              <a:rPr lang="en-GB" dirty="0" smtClean="0"/>
              <a:t>, a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comunicación</a:t>
            </a:r>
            <a:r>
              <a:rPr lang="en-GB" dirty="0" smtClean="0"/>
              <a:t> </a:t>
            </a:r>
            <a:r>
              <a:rPr lang="en-GB" dirty="0" err="1" smtClean="0"/>
              <a:t>directa</a:t>
            </a:r>
            <a:r>
              <a:rPr lang="en-GB" dirty="0" smtClean="0"/>
              <a:t> y personal de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Ts</a:t>
            </a:r>
            <a:r>
              <a:rPr lang="en-GB" dirty="0" smtClean="0"/>
              <a:t> con sus pueblos </a:t>
            </a:r>
            <a:r>
              <a:rPr lang="en-GB" dirty="0" err="1" smtClean="0"/>
              <a:t>expresada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términos</a:t>
            </a:r>
            <a:r>
              <a:rPr lang="en-GB" dirty="0" smtClean="0"/>
              <a:t> con </a:t>
            </a:r>
            <a:r>
              <a:rPr lang="en-GB" dirty="0" err="1" smtClean="0"/>
              <a:t>los</a:t>
            </a:r>
            <a:r>
              <a:rPr lang="en-GB" dirty="0" smtClean="0"/>
              <a:t> que </a:t>
            </a:r>
            <a:r>
              <a:rPr lang="en-GB" dirty="0" err="1" smtClean="0"/>
              <a:t>estos</a:t>
            </a:r>
            <a:r>
              <a:rPr lang="en-GB" dirty="0" smtClean="0"/>
              <a:t> </a:t>
            </a:r>
            <a:r>
              <a:rPr lang="en-GB" dirty="0" err="1" smtClean="0"/>
              <a:t>puedan</a:t>
            </a:r>
            <a:r>
              <a:rPr lang="en-GB" dirty="0" smtClean="0"/>
              <a:t> </a:t>
            </a:r>
            <a:r>
              <a:rPr lang="en-GB" dirty="0" err="1" smtClean="0"/>
              <a:t>identificarse</a:t>
            </a:r>
            <a:r>
              <a:rPr lang="en-GB" dirty="0" smtClean="0"/>
              <a:t>) o la </a:t>
            </a:r>
            <a:r>
              <a:rPr lang="en-GB" dirty="0" err="1" smtClean="0"/>
              <a:t>creación</a:t>
            </a:r>
            <a:r>
              <a:rPr lang="en-GB" dirty="0" smtClean="0"/>
              <a:t> de un </a:t>
            </a:r>
            <a:r>
              <a:rPr lang="en-GB" dirty="0" err="1" smtClean="0"/>
              <a:t>género</a:t>
            </a:r>
            <a:r>
              <a:rPr lang="en-GB" dirty="0" smtClean="0"/>
              <a:t> textual </a:t>
            </a:r>
            <a:r>
              <a:rPr lang="en-GB" dirty="0" err="1" smtClean="0"/>
              <a:t>nuevo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LO.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DD813-C853-4A48-B5ED-A21E5E6F1693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3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consulta</a:t>
            </a:r>
            <a:r>
              <a:rPr lang="en-GB" dirty="0" smtClean="0"/>
              <a:t> </a:t>
            </a:r>
            <a:r>
              <a:rPr lang="en-GB" dirty="0" err="1" smtClean="0"/>
              <a:t>previa</a:t>
            </a:r>
            <a:r>
              <a:rPr lang="en-GB" dirty="0" smtClean="0"/>
              <a:t> y </a:t>
            </a:r>
            <a:r>
              <a:rPr lang="en-GB" dirty="0" err="1" smtClean="0"/>
              <a:t>contextos</a:t>
            </a:r>
            <a:r>
              <a:rPr lang="en-GB" dirty="0" smtClean="0"/>
              <a:t> </a:t>
            </a:r>
            <a:r>
              <a:rPr lang="en-GB" dirty="0" err="1" smtClean="0"/>
              <a:t>jurídicos</a:t>
            </a:r>
            <a:r>
              <a:rPr lang="en-GB" dirty="0" smtClean="0"/>
              <a:t>, </a:t>
            </a:r>
            <a:r>
              <a:rPr lang="en-GB" dirty="0" err="1" smtClean="0"/>
              <a:t>hace</a:t>
            </a:r>
            <a:r>
              <a:rPr lang="en-GB" dirty="0" smtClean="0"/>
              <a:t> </a:t>
            </a:r>
            <a:r>
              <a:rPr lang="en-GB" dirty="0" err="1" smtClean="0"/>
              <a:t>falta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mejor</a:t>
            </a:r>
            <a:r>
              <a:rPr lang="en-GB" dirty="0" smtClean="0"/>
              <a:t> </a:t>
            </a:r>
            <a:r>
              <a:rPr lang="en-GB" dirty="0" err="1" smtClean="0"/>
              <a:t>definición</a:t>
            </a:r>
            <a:r>
              <a:rPr lang="en-GB" dirty="0" smtClean="0"/>
              <a:t> del </a:t>
            </a:r>
            <a:r>
              <a:rPr lang="en-GB" dirty="0" err="1" smtClean="0"/>
              <a:t>rol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contextos</a:t>
            </a:r>
            <a:r>
              <a:rPr lang="en-GB" dirty="0" smtClean="0"/>
              <a:t> </a:t>
            </a:r>
            <a:r>
              <a:rPr lang="en-GB" dirty="0" err="1" smtClean="0"/>
              <a:t>jurídicos</a:t>
            </a:r>
            <a:r>
              <a:rPr lang="en-GB" dirty="0" smtClean="0"/>
              <a:t> y medicos,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necesario</a:t>
            </a:r>
            <a:r>
              <a:rPr lang="en-GB" dirty="0" smtClean="0"/>
              <a:t> </a:t>
            </a:r>
            <a:r>
              <a:rPr lang="en-GB" dirty="0" err="1" smtClean="0"/>
              <a:t>negociar</a:t>
            </a:r>
            <a:r>
              <a:rPr lang="en-GB" dirty="0" smtClean="0"/>
              <a:t> las </a:t>
            </a:r>
            <a:r>
              <a:rPr lang="en-GB" dirty="0" err="1" smtClean="0"/>
              <a:t>diferencias</a:t>
            </a:r>
            <a:r>
              <a:rPr lang="en-GB" dirty="0" smtClean="0"/>
              <a:t> </a:t>
            </a:r>
            <a:r>
              <a:rPr lang="en-GB" dirty="0" err="1" smtClean="0"/>
              <a:t>culturales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consulta</a:t>
            </a:r>
            <a:r>
              <a:rPr lang="en-GB" dirty="0" smtClean="0"/>
              <a:t> </a:t>
            </a:r>
            <a:r>
              <a:rPr lang="en-GB" dirty="0" err="1" smtClean="0"/>
              <a:t>previa</a:t>
            </a:r>
            <a:r>
              <a:rPr lang="en-GB" dirty="0" smtClean="0"/>
              <a:t>: el </a:t>
            </a:r>
            <a:r>
              <a:rPr lang="en-GB" dirty="0" err="1" smtClean="0"/>
              <a:t>papel</a:t>
            </a:r>
            <a:r>
              <a:rPr lang="en-GB" dirty="0" smtClean="0"/>
              <a:t> de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intérpretes</a:t>
            </a:r>
            <a:r>
              <a:rPr lang="en-GB" dirty="0" smtClean="0"/>
              <a:t> se </a:t>
            </a:r>
            <a:r>
              <a:rPr lang="en-GB" dirty="0" err="1" smtClean="0"/>
              <a:t>encuentra</a:t>
            </a:r>
            <a:r>
              <a:rPr lang="en-GB" dirty="0" smtClean="0"/>
              <a:t> a </a:t>
            </a:r>
            <a:r>
              <a:rPr lang="en-GB" dirty="0" err="1" smtClean="0"/>
              <a:t>caballo</a:t>
            </a:r>
            <a:r>
              <a:rPr lang="en-GB" dirty="0" smtClean="0"/>
              <a:t> de la </a:t>
            </a:r>
            <a:r>
              <a:rPr lang="en-GB" dirty="0" err="1" smtClean="0"/>
              <a:t>prestación</a:t>
            </a:r>
            <a:r>
              <a:rPr lang="en-GB" dirty="0" smtClean="0"/>
              <a:t> de un </a:t>
            </a:r>
            <a:r>
              <a:rPr lang="en-GB" dirty="0" err="1" smtClean="0"/>
              <a:t>servicio</a:t>
            </a:r>
            <a:r>
              <a:rPr lang="en-GB" dirty="0" smtClean="0"/>
              <a:t> </a:t>
            </a:r>
            <a:r>
              <a:rPr lang="en-GB" dirty="0" err="1" smtClean="0"/>
              <a:t>público</a:t>
            </a:r>
            <a:r>
              <a:rPr lang="en-GB" dirty="0" smtClean="0"/>
              <a:t> y la </a:t>
            </a:r>
            <a:r>
              <a:rPr lang="en-GB" dirty="0" err="1" smtClean="0"/>
              <a:t>mediación</a:t>
            </a:r>
            <a:r>
              <a:rPr lang="en-GB" dirty="0" smtClean="0"/>
              <a:t> que a menudo se </a:t>
            </a:r>
            <a:r>
              <a:rPr lang="en-GB" dirty="0" err="1" smtClean="0"/>
              <a:t>requiere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negociaciones</a:t>
            </a:r>
            <a:r>
              <a:rPr lang="en-GB" dirty="0" smtClean="0"/>
              <a:t> </a:t>
            </a:r>
            <a:r>
              <a:rPr lang="en-GB" dirty="0" err="1" smtClean="0"/>
              <a:t>empresariales</a:t>
            </a:r>
            <a:r>
              <a:rPr lang="en-GB" dirty="0" smtClean="0"/>
              <a:t> o </a:t>
            </a:r>
            <a:r>
              <a:rPr lang="en-GB" dirty="0" err="1" smtClean="0"/>
              <a:t>políticas</a:t>
            </a:r>
            <a:r>
              <a:rPr lang="en-GB" dirty="0" smtClean="0"/>
              <a:t>, lo </a:t>
            </a:r>
            <a:r>
              <a:rPr lang="en-GB" dirty="0" err="1" smtClean="0"/>
              <a:t>cual</a:t>
            </a:r>
            <a:r>
              <a:rPr lang="en-GB" dirty="0" smtClean="0"/>
              <a:t> </a:t>
            </a:r>
            <a:r>
              <a:rPr lang="en-GB" dirty="0" err="1" smtClean="0"/>
              <a:t>resulta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un </a:t>
            </a:r>
            <a:r>
              <a:rPr lang="en-GB" dirty="0" err="1" smtClean="0"/>
              <a:t>conflicto</a:t>
            </a:r>
            <a:r>
              <a:rPr lang="en-GB" dirty="0" smtClean="0"/>
              <a:t> de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códigos</a:t>
            </a:r>
            <a:r>
              <a:rPr lang="en-GB" dirty="0" smtClean="0"/>
              <a:t> de </a:t>
            </a:r>
            <a:r>
              <a:rPr lang="en-GB" dirty="0" err="1" smtClean="0"/>
              <a:t>práctica</a:t>
            </a:r>
            <a:r>
              <a:rPr lang="en-GB" dirty="0" smtClean="0"/>
              <a:t> </a:t>
            </a:r>
            <a:r>
              <a:rPr lang="en-GB" dirty="0" err="1" smtClean="0"/>
              <a:t>respectivos</a:t>
            </a:r>
            <a:r>
              <a:rPr lang="en-GB" dirty="0" smtClean="0"/>
              <a:t>. Este </a:t>
            </a:r>
            <a:r>
              <a:rPr lang="en-GB" dirty="0" err="1" smtClean="0"/>
              <a:t>es</a:t>
            </a:r>
            <a:r>
              <a:rPr lang="en-GB" dirty="0" smtClean="0"/>
              <a:t> un </a:t>
            </a:r>
            <a:r>
              <a:rPr lang="en-GB" dirty="0" err="1" smtClean="0"/>
              <a:t>fenómeno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el que se </a:t>
            </a:r>
            <a:r>
              <a:rPr lang="en-GB" dirty="0" err="1" smtClean="0"/>
              <a:t>debe</a:t>
            </a:r>
            <a:r>
              <a:rPr lang="en-GB" dirty="0" smtClean="0"/>
              <a:t> </a:t>
            </a:r>
            <a:r>
              <a:rPr lang="en-GB" dirty="0" err="1" smtClean="0"/>
              <a:t>profundizar</a:t>
            </a:r>
            <a:r>
              <a:rPr lang="en-GB" dirty="0" smtClean="0"/>
              <a:t> </a:t>
            </a:r>
            <a:r>
              <a:rPr lang="en-GB" dirty="0" err="1" smtClean="0"/>
              <a:t>más</a:t>
            </a:r>
            <a:r>
              <a:rPr lang="en-GB" dirty="0" smtClean="0"/>
              <a:t>, </a:t>
            </a:r>
            <a:r>
              <a:rPr lang="en-GB" dirty="0" err="1" smtClean="0"/>
              <a:t>ya</a:t>
            </a:r>
            <a:r>
              <a:rPr lang="en-GB" dirty="0" smtClean="0"/>
              <a:t> que </a:t>
            </a:r>
            <a:r>
              <a:rPr lang="en-GB" dirty="0" err="1" smtClean="0"/>
              <a:t>afecta</a:t>
            </a:r>
            <a:r>
              <a:rPr lang="en-GB" dirty="0"/>
              <a:t> </a:t>
            </a:r>
            <a:r>
              <a:rPr lang="en-GB" dirty="0" smtClean="0"/>
              <a:t>a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intérpretes</a:t>
            </a:r>
            <a:r>
              <a:rPr lang="en-GB" dirty="0" smtClean="0"/>
              <a:t> </a:t>
            </a:r>
            <a:r>
              <a:rPr lang="en-GB" dirty="0" err="1" smtClean="0"/>
              <a:t>profesional</a:t>
            </a:r>
            <a:r>
              <a:rPr lang="en-GB" dirty="0" smtClean="0"/>
              <a:t> y </a:t>
            </a:r>
            <a:r>
              <a:rPr lang="en-GB" dirty="0" err="1" smtClean="0"/>
              <a:t>personalmente</a:t>
            </a:r>
            <a:r>
              <a:rPr lang="en-GB" dirty="0" smtClean="0"/>
              <a:t>. </a:t>
            </a:r>
            <a:r>
              <a:rPr lang="en-GB" dirty="0" err="1" smtClean="0"/>
              <a:t>Está</a:t>
            </a:r>
            <a:r>
              <a:rPr lang="en-GB" dirty="0" smtClean="0"/>
              <a:t> </a:t>
            </a:r>
            <a:r>
              <a:rPr lang="en-GB" dirty="0" err="1" smtClean="0"/>
              <a:t>relacionado</a:t>
            </a:r>
            <a:r>
              <a:rPr lang="en-GB" dirty="0" smtClean="0"/>
              <a:t> con </a:t>
            </a:r>
            <a:r>
              <a:rPr lang="en-GB" dirty="0" err="1" smtClean="0"/>
              <a:t>cuestiones</a:t>
            </a:r>
            <a:r>
              <a:rPr lang="en-GB" dirty="0" smtClean="0"/>
              <a:t> de </a:t>
            </a:r>
            <a:r>
              <a:rPr lang="en-GB" dirty="0" err="1" smtClean="0"/>
              <a:t>confianza</a:t>
            </a:r>
            <a:r>
              <a:rPr lang="en-GB" dirty="0" smtClean="0"/>
              <a:t>, que </a:t>
            </a:r>
            <a:r>
              <a:rPr lang="en-GB" dirty="0" err="1" smtClean="0"/>
              <a:t>tienen</a:t>
            </a:r>
            <a:r>
              <a:rPr lang="en-GB" dirty="0" smtClean="0"/>
              <a:t> un </a:t>
            </a:r>
            <a:r>
              <a:rPr lang="en-GB" dirty="0" err="1" smtClean="0"/>
              <a:t>impacto</a:t>
            </a:r>
            <a:r>
              <a:rPr lang="en-GB" dirty="0" smtClean="0"/>
              <a:t> considerable </a:t>
            </a:r>
            <a:r>
              <a:rPr lang="en-GB" dirty="0" err="1" smtClean="0"/>
              <a:t>en</a:t>
            </a:r>
            <a:r>
              <a:rPr lang="en-GB" dirty="0" smtClean="0"/>
              <a:t> el </a:t>
            </a:r>
            <a:r>
              <a:rPr lang="en-GB" dirty="0" err="1" smtClean="0"/>
              <a:t>desarrollo</a:t>
            </a:r>
            <a:r>
              <a:rPr lang="en-GB" dirty="0" smtClean="0"/>
              <a:t> de la </a:t>
            </a:r>
            <a:r>
              <a:rPr lang="en-GB" dirty="0" err="1" smtClean="0"/>
              <a:t>Consulta</a:t>
            </a:r>
            <a:r>
              <a:rPr lang="en-GB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DD813-C853-4A48-B5ED-A21E5E6F1693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09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necesario</a:t>
            </a:r>
            <a:r>
              <a:rPr lang="en-GB" dirty="0" smtClean="0"/>
              <a:t> </a:t>
            </a:r>
            <a:r>
              <a:rPr lang="en-GB" dirty="0" err="1" smtClean="0"/>
              <a:t>entender</a:t>
            </a:r>
            <a:r>
              <a:rPr lang="en-GB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el </a:t>
            </a:r>
            <a:r>
              <a:rPr lang="en-GB" dirty="0" err="1"/>
              <a:t>alcance</a:t>
            </a:r>
            <a:r>
              <a:rPr lang="en-GB" dirty="0"/>
              <a:t> y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límites</a:t>
            </a:r>
            <a:r>
              <a:rPr lang="en-GB" dirty="0"/>
              <a:t> del </a:t>
            </a:r>
            <a:r>
              <a:rPr lang="en-GB" dirty="0" err="1"/>
              <a:t>papel</a:t>
            </a:r>
            <a:r>
              <a:rPr lang="en-GB" dirty="0"/>
              <a:t> de </a:t>
            </a:r>
            <a:r>
              <a:rPr lang="en-GB" dirty="0" err="1"/>
              <a:t>los</a:t>
            </a:r>
            <a:r>
              <a:rPr lang="en-GB" dirty="0"/>
              <a:t> T/Is</a:t>
            </a:r>
          </a:p>
          <a:p>
            <a:pPr marL="171450" indent="-171450">
              <a:buFontTx/>
              <a:buChar char="-"/>
            </a:pP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derechos</a:t>
            </a:r>
            <a:r>
              <a:rPr lang="en-GB" dirty="0"/>
              <a:t> y </a:t>
            </a:r>
            <a:r>
              <a:rPr lang="en-GB" dirty="0" err="1"/>
              <a:t>responsabilidades</a:t>
            </a:r>
            <a:r>
              <a:rPr lang="en-GB" dirty="0"/>
              <a:t> de </a:t>
            </a:r>
            <a:r>
              <a:rPr lang="en-GB" dirty="0" err="1"/>
              <a:t>cada</a:t>
            </a:r>
            <a:r>
              <a:rPr lang="en-GB" dirty="0"/>
              <a:t> </a:t>
            </a:r>
            <a:r>
              <a:rPr lang="en-GB" dirty="0" err="1"/>
              <a:t>uno</a:t>
            </a:r>
            <a:r>
              <a:rPr lang="en-GB" dirty="0"/>
              <a:t>: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el </a:t>
            </a:r>
            <a:r>
              <a:rPr lang="en-GB" dirty="0" err="1"/>
              <a:t>caso</a:t>
            </a:r>
            <a:r>
              <a:rPr lang="en-GB" dirty="0"/>
              <a:t> de la </a:t>
            </a:r>
            <a:r>
              <a:rPr lang="en-GB" dirty="0" err="1"/>
              <a:t>pasantía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el hospital </a:t>
            </a:r>
            <a:r>
              <a:rPr lang="en-GB" dirty="0" err="1"/>
              <a:t>donde</a:t>
            </a:r>
            <a:r>
              <a:rPr lang="en-GB" dirty="0"/>
              <a:t> “</a:t>
            </a:r>
            <a:r>
              <a:rPr lang="en-GB" dirty="0" err="1"/>
              <a:t>nadie</a:t>
            </a:r>
            <a:r>
              <a:rPr lang="en-GB" dirty="0"/>
              <a:t> </a:t>
            </a:r>
            <a:r>
              <a:rPr lang="en-GB" dirty="0" err="1"/>
              <a:t>hablaba</a:t>
            </a:r>
            <a:r>
              <a:rPr lang="en-GB" dirty="0"/>
              <a:t> </a:t>
            </a:r>
            <a:r>
              <a:rPr lang="en-GB" dirty="0" err="1"/>
              <a:t>quechua</a:t>
            </a:r>
            <a:r>
              <a:rPr lang="en-GB" dirty="0"/>
              <a:t>” y la </a:t>
            </a:r>
            <a:r>
              <a:rPr lang="en-GB" dirty="0" err="1"/>
              <a:t>percepción</a:t>
            </a:r>
            <a:r>
              <a:rPr lang="en-GB" dirty="0"/>
              <a:t> general (“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castellano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vamos</a:t>
            </a:r>
            <a:r>
              <a:rPr lang="en-GB" dirty="0"/>
              <a:t> a </a:t>
            </a:r>
            <a:r>
              <a:rPr lang="en-GB" dirty="0" err="1"/>
              <a:t>entender</a:t>
            </a:r>
            <a:r>
              <a:rPr lang="en-GB" dirty="0"/>
              <a:t> </a:t>
            </a:r>
            <a:r>
              <a:rPr lang="en-GB" dirty="0" err="1"/>
              <a:t>todos</a:t>
            </a:r>
            <a:r>
              <a:rPr lang="en-GB" dirty="0"/>
              <a:t>”)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el </a:t>
            </a:r>
            <a:r>
              <a:rPr lang="en-GB" dirty="0" err="1"/>
              <a:t>hecho</a:t>
            </a:r>
            <a:r>
              <a:rPr lang="en-GB" dirty="0"/>
              <a:t> de que,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razones</a:t>
            </a:r>
            <a:r>
              <a:rPr lang="en-GB" dirty="0"/>
              <a:t> </a:t>
            </a:r>
            <a:r>
              <a:rPr lang="en-GB" dirty="0" err="1"/>
              <a:t>históricas</a:t>
            </a:r>
            <a:r>
              <a:rPr lang="en-GB" dirty="0"/>
              <a:t> (y socio-</a:t>
            </a:r>
            <a:r>
              <a:rPr lang="en-GB" dirty="0" err="1"/>
              <a:t>económicas</a:t>
            </a:r>
            <a:r>
              <a:rPr lang="en-GB" dirty="0"/>
              <a:t>),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hablantes</a:t>
            </a:r>
            <a:r>
              <a:rPr lang="en-GB" dirty="0"/>
              <a:t> de LLOO </a:t>
            </a:r>
            <a:r>
              <a:rPr lang="en-GB" dirty="0" err="1"/>
              <a:t>prefieran</a:t>
            </a:r>
            <a:r>
              <a:rPr lang="en-GB" dirty="0"/>
              <a:t> </a:t>
            </a:r>
            <a:r>
              <a:rPr lang="en-GB" dirty="0" err="1"/>
              <a:t>comunicarse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castellano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miedo</a:t>
            </a:r>
            <a:r>
              <a:rPr lang="en-GB" dirty="0"/>
              <a:t> a </a:t>
            </a:r>
            <a:r>
              <a:rPr lang="en-GB" dirty="0" err="1"/>
              <a:t>ser</a:t>
            </a:r>
            <a:r>
              <a:rPr lang="en-GB" dirty="0"/>
              <a:t> </a:t>
            </a:r>
            <a:r>
              <a:rPr lang="en-GB" dirty="0" err="1"/>
              <a:t>discriminados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lugar</a:t>
            </a:r>
            <a:r>
              <a:rPr lang="en-GB" dirty="0"/>
              <a:t> de contra con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servicios</a:t>
            </a:r>
            <a:r>
              <a:rPr lang="en-GB" dirty="0"/>
              <a:t> de un(a) </a:t>
            </a:r>
            <a:r>
              <a:rPr lang="en-GB" dirty="0" err="1"/>
              <a:t>intérprete</a:t>
            </a:r>
            <a:r>
              <a:rPr lang="en-GB" dirty="0"/>
              <a:t>, </a:t>
            </a:r>
            <a:r>
              <a:rPr lang="en-GB" dirty="0" err="1"/>
              <a:t>aunque</a:t>
            </a:r>
            <a:r>
              <a:rPr lang="en-GB" dirty="0"/>
              <a:t> sus </a:t>
            </a:r>
            <a:r>
              <a:rPr lang="en-GB" dirty="0" err="1"/>
              <a:t>recursos</a:t>
            </a:r>
            <a:r>
              <a:rPr lang="en-GB" dirty="0"/>
              <a:t> </a:t>
            </a:r>
            <a:r>
              <a:rPr lang="en-GB" dirty="0" err="1"/>
              <a:t>sean</a:t>
            </a:r>
            <a:r>
              <a:rPr lang="en-GB" dirty="0"/>
              <a:t> </a:t>
            </a:r>
            <a:r>
              <a:rPr lang="en-GB" dirty="0" err="1" smtClean="0"/>
              <a:t>limitados</a:t>
            </a:r>
            <a:endParaRPr lang="en-GB" dirty="0"/>
          </a:p>
          <a:p>
            <a:r>
              <a:rPr lang="en-GB" dirty="0" err="1" smtClean="0"/>
              <a:t>Sociedad</a:t>
            </a:r>
            <a:r>
              <a:rPr lang="en-GB" dirty="0" smtClean="0"/>
              <a:t> civil:</a:t>
            </a:r>
            <a:endParaRPr lang="en-GB" dirty="0"/>
          </a:p>
          <a:p>
            <a:pPr marL="628650" lvl="1" indent="-171450">
              <a:buFontTx/>
              <a:buChar char="-"/>
            </a:pPr>
            <a:r>
              <a:rPr lang="en-GB" dirty="0" err="1"/>
              <a:t>críticas</a:t>
            </a:r>
            <a:r>
              <a:rPr lang="en-GB" dirty="0"/>
              <a:t> </a:t>
            </a:r>
            <a:r>
              <a:rPr lang="en-GB" dirty="0" err="1"/>
              <a:t>respecto</a:t>
            </a:r>
            <a:r>
              <a:rPr lang="en-GB" dirty="0"/>
              <a:t> al </a:t>
            </a:r>
            <a:r>
              <a:rPr lang="en-GB" dirty="0" err="1"/>
              <a:t>desempeño</a:t>
            </a:r>
            <a:r>
              <a:rPr lang="en-GB" dirty="0"/>
              <a:t> de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intérpretes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el </a:t>
            </a:r>
            <a:r>
              <a:rPr lang="en-GB" dirty="0" err="1"/>
              <a:t>juicio</a:t>
            </a:r>
            <a:r>
              <a:rPr lang="en-GB" dirty="0"/>
              <a:t> de </a:t>
            </a:r>
            <a:r>
              <a:rPr lang="en-GB" dirty="0" err="1"/>
              <a:t>Bagua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las </a:t>
            </a:r>
            <a:r>
              <a:rPr lang="en-GB" dirty="0" err="1"/>
              <a:t>redes</a:t>
            </a:r>
            <a:r>
              <a:rPr lang="en-GB" dirty="0"/>
              <a:t> </a:t>
            </a:r>
            <a:r>
              <a:rPr lang="en-GB" dirty="0" err="1"/>
              <a:t>sociales</a:t>
            </a:r>
            <a:endParaRPr lang="en-GB" dirty="0"/>
          </a:p>
          <a:p>
            <a:pPr marL="628650" lvl="1" indent="-171450">
              <a:buFontTx/>
              <a:buChar char="-"/>
            </a:pPr>
            <a:r>
              <a:rPr lang="en-GB" dirty="0" err="1"/>
              <a:t>difusión</a:t>
            </a:r>
            <a:r>
              <a:rPr lang="en-GB" dirty="0"/>
              <a:t> </a:t>
            </a:r>
            <a:r>
              <a:rPr lang="en-GB" dirty="0" err="1"/>
              <a:t>efectiva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parte del Estado de </a:t>
            </a:r>
            <a:r>
              <a:rPr lang="en-GB" dirty="0" err="1"/>
              <a:t>cuáles</a:t>
            </a:r>
            <a:r>
              <a:rPr lang="en-GB" dirty="0"/>
              <a:t> son sus </a:t>
            </a:r>
            <a:r>
              <a:rPr lang="en-GB" dirty="0" err="1" smtClean="0"/>
              <a:t>objetivos</a:t>
            </a:r>
            <a:endParaRPr lang="en-GB" dirty="0" smtClean="0"/>
          </a:p>
          <a:p>
            <a:r>
              <a:rPr lang="en-GB" dirty="0" smtClean="0"/>
              <a:t>No obstante, </a:t>
            </a:r>
            <a:r>
              <a:rPr lang="en-GB" dirty="0" err="1" smtClean="0"/>
              <a:t>ya</a:t>
            </a:r>
            <a:r>
              <a:rPr lang="en-GB" dirty="0" smtClean="0"/>
              <a:t> ha </a:t>
            </a:r>
            <a:r>
              <a:rPr lang="en-GB" dirty="0" err="1" smtClean="0"/>
              <a:t>habido</a:t>
            </a:r>
            <a:r>
              <a:rPr lang="en-GB" dirty="0" smtClean="0"/>
              <a:t> </a:t>
            </a:r>
            <a:r>
              <a:rPr lang="en-GB" dirty="0" err="1" smtClean="0"/>
              <a:t>logros</a:t>
            </a:r>
            <a:r>
              <a:rPr lang="en-GB" dirty="0" smtClean="0"/>
              <a:t>. </a:t>
            </a:r>
            <a:r>
              <a:rPr lang="en-GB" dirty="0" err="1" smtClean="0"/>
              <a:t>Ej</a:t>
            </a:r>
            <a:r>
              <a:rPr lang="en-GB" dirty="0" smtClean="0"/>
              <a:t>.: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La </a:t>
            </a:r>
            <a:r>
              <a:rPr lang="en-GB" dirty="0" err="1" smtClean="0"/>
              <a:t>colaboración</a:t>
            </a:r>
            <a:r>
              <a:rPr lang="en-GB" dirty="0" smtClean="0"/>
              <a:t> del </a:t>
            </a:r>
            <a:r>
              <a:rPr lang="en-GB" dirty="0" err="1" smtClean="0"/>
              <a:t>estamento</a:t>
            </a:r>
            <a:r>
              <a:rPr lang="en-GB" dirty="0" smtClean="0"/>
              <a:t> judicial con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intérpretes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el </a:t>
            </a:r>
            <a:r>
              <a:rPr lang="en-GB" dirty="0" err="1" smtClean="0"/>
              <a:t>juicio</a:t>
            </a:r>
            <a:r>
              <a:rPr lang="en-GB" dirty="0" smtClean="0"/>
              <a:t> de </a:t>
            </a:r>
            <a:r>
              <a:rPr lang="en-GB" dirty="0" err="1" smtClean="0"/>
              <a:t>Bagua</a:t>
            </a:r>
            <a:r>
              <a:rPr lang="en-GB" dirty="0" smtClean="0"/>
              <a:t>, </a:t>
            </a:r>
            <a:r>
              <a:rPr lang="en-GB" dirty="0" err="1" smtClean="0"/>
              <a:t>tras</a:t>
            </a:r>
            <a:r>
              <a:rPr lang="en-GB" dirty="0" smtClean="0"/>
              <a:t> la </a:t>
            </a:r>
            <a:r>
              <a:rPr lang="en-GB" dirty="0" err="1" smtClean="0"/>
              <a:t>falta</a:t>
            </a:r>
            <a:r>
              <a:rPr lang="en-GB" dirty="0" smtClean="0"/>
              <a:t> de </a:t>
            </a:r>
            <a:r>
              <a:rPr lang="en-GB" dirty="0" err="1" smtClean="0"/>
              <a:t>comprensión</a:t>
            </a:r>
            <a:r>
              <a:rPr lang="en-GB" dirty="0" smtClean="0"/>
              <a:t> </a:t>
            </a:r>
            <a:r>
              <a:rPr lang="en-GB" dirty="0" err="1" smtClean="0"/>
              <a:t>inicial</a:t>
            </a:r>
            <a:r>
              <a:rPr lang="en-GB" dirty="0" smtClean="0"/>
              <a:t> de sus </a:t>
            </a:r>
            <a:r>
              <a:rPr lang="en-GB" dirty="0" err="1" smtClean="0"/>
              <a:t>funciones</a:t>
            </a:r>
            <a:r>
              <a:rPr lang="en-GB" dirty="0" smtClean="0"/>
              <a:t> y </a:t>
            </a:r>
            <a:r>
              <a:rPr lang="en-GB" dirty="0" err="1" smtClean="0"/>
              <a:t>competencias</a:t>
            </a:r>
            <a:endParaRPr lang="en-GB" dirty="0" smtClean="0"/>
          </a:p>
          <a:p>
            <a:pPr marL="171450" indent="-171450">
              <a:buFontTx/>
              <a:buChar char="-"/>
            </a:pPr>
            <a:r>
              <a:rPr lang="es-ES" dirty="0" smtClean="0"/>
              <a:t>La existencia de fichas </a:t>
            </a:r>
            <a:r>
              <a:rPr lang="es-ES" dirty="0"/>
              <a:t>de registro civil para el </a:t>
            </a:r>
            <a:r>
              <a:rPr lang="es-ES" dirty="0" smtClean="0"/>
              <a:t>RENIEC en </a:t>
            </a:r>
            <a:r>
              <a:rPr lang="es-ES" dirty="0" err="1" smtClean="0"/>
              <a:t>jaqaru</a:t>
            </a:r>
            <a:r>
              <a:rPr lang="es-ES" dirty="0" smtClean="0"/>
              <a:t> </a:t>
            </a:r>
            <a:r>
              <a:rPr lang="es-ES" dirty="0" err="1" smtClean="0"/>
              <a:t>awajún</a:t>
            </a:r>
            <a:r>
              <a:rPr lang="es-ES" dirty="0"/>
              <a:t>,</a:t>
            </a:r>
            <a:r>
              <a:rPr lang="es-ES" dirty="0" smtClean="0"/>
              <a:t> </a:t>
            </a:r>
            <a:r>
              <a:rPr lang="es-ES" dirty="0"/>
              <a:t>que </a:t>
            </a:r>
            <a:r>
              <a:rPr lang="es-ES" dirty="0" smtClean="0"/>
              <a:t>se </a:t>
            </a:r>
            <a:r>
              <a:rPr lang="es-ES" dirty="0"/>
              <a:t>utilizan </a:t>
            </a:r>
            <a:r>
              <a:rPr lang="en-GB" dirty="0" err="1" smtClean="0"/>
              <a:t>en</a:t>
            </a:r>
            <a:r>
              <a:rPr lang="en-GB" dirty="0" smtClean="0"/>
              <a:t> las zonas de </a:t>
            </a:r>
            <a:r>
              <a:rPr lang="en-GB" dirty="0" err="1" smtClean="0"/>
              <a:t>predominio</a:t>
            </a:r>
            <a:endParaRPr lang="en-GB" dirty="0" smtClean="0"/>
          </a:p>
          <a:p>
            <a:pPr marL="171450" indent="-171450">
              <a:buFontTx/>
              <a:buChar char="-"/>
            </a:pPr>
            <a:r>
              <a:rPr lang="en-GB" dirty="0" smtClean="0"/>
              <a:t>El </a:t>
            </a:r>
            <a:r>
              <a:rPr lang="en-GB" dirty="0" err="1" smtClean="0"/>
              <a:t>precedente</a:t>
            </a:r>
            <a:r>
              <a:rPr lang="en-GB" dirty="0" smtClean="0"/>
              <a:t> </a:t>
            </a:r>
            <a:r>
              <a:rPr lang="en-GB" dirty="0" err="1" smtClean="0"/>
              <a:t>histórico</a:t>
            </a:r>
            <a:r>
              <a:rPr lang="en-GB" dirty="0" smtClean="0"/>
              <a:t> de la </a:t>
            </a:r>
            <a:r>
              <a:rPr lang="en-GB" dirty="0" err="1" smtClean="0"/>
              <a:t>emisión</a:t>
            </a:r>
            <a:r>
              <a:rPr lang="en-GB" dirty="0" smtClean="0"/>
              <a:t> de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sentencia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aimara</a:t>
            </a:r>
            <a:r>
              <a:rPr lang="en-GB" dirty="0" smtClean="0"/>
              <a:t> (</a:t>
            </a:r>
            <a:r>
              <a:rPr lang="en-GB" dirty="0" err="1" smtClean="0"/>
              <a:t>en</a:t>
            </a:r>
            <a:r>
              <a:rPr lang="en-GB" dirty="0" smtClean="0"/>
              <a:t> Puno)</a:t>
            </a:r>
          </a:p>
          <a:p>
            <a:pPr marL="628650" lvl="1" indent="-171450">
              <a:buFontTx/>
              <a:buChar char="-"/>
            </a:pPr>
            <a:endParaRPr lang="en-GB" dirty="0" smtClean="0"/>
          </a:p>
          <a:p>
            <a:pPr marL="628650" lvl="1" indent="-171450">
              <a:buFontTx/>
              <a:buChar char="-"/>
            </a:pPr>
            <a:endParaRPr lang="en-GB" dirty="0"/>
          </a:p>
          <a:p>
            <a:pPr marL="628650" lvl="1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DD813-C853-4A48-B5ED-A21E5E6F1693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73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necesario</a:t>
            </a:r>
            <a:r>
              <a:rPr lang="en-GB" dirty="0" smtClean="0"/>
              <a:t> </a:t>
            </a:r>
            <a:r>
              <a:rPr lang="en-GB" dirty="0" err="1" smtClean="0"/>
              <a:t>entender</a:t>
            </a:r>
            <a:r>
              <a:rPr lang="en-GB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el </a:t>
            </a:r>
            <a:r>
              <a:rPr lang="en-GB" dirty="0" err="1"/>
              <a:t>alcance</a:t>
            </a:r>
            <a:r>
              <a:rPr lang="en-GB" dirty="0"/>
              <a:t> y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límites</a:t>
            </a:r>
            <a:r>
              <a:rPr lang="en-GB" dirty="0"/>
              <a:t> del </a:t>
            </a:r>
            <a:r>
              <a:rPr lang="en-GB" dirty="0" err="1"/>
              <a:t>papel</a:t>
            </a:r>
            <a:r>
              <a:rPr lang="en-GB" dirty="0"/>
              <a:t> de </a:t>
            </a:r>
            <a:r>
              <a:rPr lang="en-GB" dirty="0" err="1"/>
              <a:t>los</a:t>
            </a:r>
            <a:r>
              <a:rPr lang="en-GB" dirty="0"/>
              <a:t> T/Is</a:t>
            </a:r>
          </a:p>
          <a:p>
            <a:pPr marL="171450" indent="-171450">
              <a:buFontTx/>
              <a:buChar char="-"/>
            </a:pP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derechos</a:t>
            </a:r>
            <a:r>
              <a:rPr lang="en-GB" dirty="0"/>
              <a:t> y </a:t>
            </a:r>
            <a:r>
              <a:rPr lang="en-GB" dirty="0" err="1"/>
              <a:t>responsabilidades</a:t>
            </a:r>
            <a:r>
              <a:rPr lang="en-GB" dirty="0"/>
              <a:t> de </a:t>
            </a:r>
            <a:r>
              <a:rPr lang="en-GB" dirty="0" err="1"/>
              <a:t>cada</a:t>
            </a:r>
            <a:r>
              <a:rPr lang="en-GB" dirty="0"/>
              <a:t> </a:t>
            </a:r>
            <a:r>
              <a:rPr lang="en-GB" dirty="0" err="1"/>
              <a:t>uno</a:t>
            </a:r>
            <a:r>
              <a:rPr lang="en-GB" dirty="0"/>
              <a:t>: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el </a:t>
            </a:r>
            <a:r>
              <a:rPr lang="en-GB" dirty="0" err="1"/>
              <a:t>caso</a:t>
            </a:r>
            <a:r>
              <a:rPr lang="en-GB" dirty="0"/>
              <a:t> de la </a:t>
            </a:r>
            <a:r>
              <a:rPr lang="en-GB" dirty="0" err="1"/>
              <a:t>pasantía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el hospital </a:t>
            </a:r>
            <a:r>
              <a:rPr lang="en-GB" dirty="0" err="1"/>
              <a:t>donde</a:t>
            </a:r>
            <a:r>
              <a:rPr lang="en-GB" dirty="0"/>
              <a:t> “</a:t>
            </a:r>
            <a:r>
              <a:rPr lang="en-GB" dirty="0" err="1"/>
              <a:t>nadie</a:t>
            </a:r>
            <a:r>
              <a:rPr lang="en-GB" dirty="0"/>
              <a:t> </a:t>
            </a:r>
            <a:r>
              <a:rPr lang="en-GB" dirty="0" err="1"/>
              <a:t>hablaba</a:t>
            </a:r>
            <a:r>
              <a:rPr lang="en-GB" dirty="0"/>
              <a:t> </a:t>
            </a:r>
            <a:r>
              <a:rPr lang="en-GB" dirty="0" err="1"/>
              <a:t>quechua</a:t>
            </a:r>
            <a:r>
              <a:rPr lang="en-GB" dirty="0"/>
              <a:t>” y la </a:t>
            </a:r>
            <a:r>
              <a:rPr lang="en-GB" dirty="0" err="1"/>
              <a:t>percepción</a:t>
            </a:r>
            <a:r>
              <a:rPr lang="en-GB" dirty="0"/>
              <a:t> general (“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castellano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vamos</a:t>
            </a:r>
            <a:r>
              <a:rPr lang="en-GB" dirty="0"/>
              <a:t> a </a:t>
            </a:r>
            <a:r>
              <a:rPr lang="en-GB" dirty="0" err="1"/>
              <a:t>entender</a:t>
            </a:r>
            <a:r>
              <a:rPr lang="en-GB" dirty="0"/>
              <a:t> </a:t>
            </a:r>
            <a:r>
              <a:rPr lang="en-GB" dirty="0" err="1"/>
              <a:t>todos</a:t>
            </a:r>
            <a:r>
              <a:rPr lang="en-GB" dirty="0"/>
              <a:t>”)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el </a:t>
            </a:r>
            <a:r>
              <a:rPr lang="en-GB" dirty="0" err="1"/>
              <a:t>hecho</a:t>
            </a:r>
            <a:r>
              <a:rPr lang="en-GB" dirty="0"/>
              <a:t> de que,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razones</a:t>
            </a:r>
            <a:r>
              <a:rPr lang="en-GB" dirty="0"/>
              <a:t> </a:t>
            </a:r>
            <a:r>
              <a:rPr lang="en-GB" dirty="0" err="1"/>
              <a:t>históricas</a:t>
            </a:r>
            <a:r>
              <a:rPr lang="en-GB" dirty="0"/>
              <a:t> (y socio-</a:t>
            </a:r>
            <a:r>
              <a:rPr lang="en-GB" dirty="0" err="1"/>
              <a:t>económicas</a:t>
            </a:r>
            <a:r>
              <a:rPr lang="en-GB" dirty="0"/>
              <a:t>),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hablantes</a:t>
            </a:r>
            <a:r>
              <a:rPr lang="en-GB" dirty="0"/>
              <a:t> de LLOO </a:t>
            </a:r>
            <a:r>
              <a:rPr lang="en-GB" dirty="0" err="1"/>
              <a:t>prefieran</a:t>
            </a:r>
            <a:r>
              <a:rPr lang="en-GB" dirty="0"/>
              <a:t> </a:t>
            </a:r>
            <a:r>
              <a:rPr lang="en-GB" dirty="0" err="1"/>
              <a:t>comunicarse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castellano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miedo</a:t>
            </a:r>
            <a:r>
              <a:rPr lang="en-GB" dirty="0"/>
              <a:t> a </a:t>
            </a:r>
            <a:r>
              <a:rPr lang="en-GB" dirty="0" err="1"/>
              <a:t>ser</a:t>
            </a:r>
            <a:r>
              <a:rPr lang="en-GB" dirty="0"/>
              <a:t> </a:t>
            </a:r>
            <a:r>
              <a:rPr lang="en-GB" dirty="0" err="1"/>
              <a:t>discriminados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lugar</a:t>
            </a:r>
            <a:r>
              <a:rPr lang="en-GB" dirty="0"/>
              <a:t> de contra con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servicios</a:t>
            </a:r>
            <a:r>
              <a:rPr lang="en-GB" dirty="0"/>
              <a:t> de un(a) </a:t>
            </a:r>
            <a:r>
              <a:rPr lang="en-GB" dirty="0" err="1"/>
              <a:t>intérprete</a:t>
            </a:r>
            <a:r>
              <a:rPr lang="en-GB" dirty="0"/>
              <a:t>, </a:t>
            </a:r>
            <a:r>
              <a:rPr lang="en-GB" dirty="0" err="1"/>
              <a:t>aunque</a:t>
            </a:r>
            <a:r>
              <a:rPr lang="en-GB" dirty="0"/>
              <a:t> sus </a:t>
            </a:r>
            <a:r>
              <a:rPr lang="en-GB" dirty="0" err="1"/>
              <a:t>recursos</a:t>
            </a:r>
            <a:r>
              <a:rPr lang="en-GB" dirty="0"/>
              <a:t> </a:t>
            </a:r>
            <a:r>
              <a:rPr lang="en-GB" dirty="0" err="1"/>
              <a:t>sean</a:t>
            </a:r>
            <a:r>
              <a:rPr lang="en-GB" dirty="0"/>
              <a:t> </a:t>
            </a:r>
            <a:r>
              <a:rPr lang="en-GB" dirty="0" err="1" smtClean="0"/>
              <a:t>limitados</a:t>
            </a:r>
            <a:endParaRPr lang="en-GB" dirty="0"/>
          </a:p>
          <a:p>
            <a:r>
              <a:rPr lang="en-GB" dirty="0" err="1" smtClean="0"/>
              <a:t>Sociedad</a:t>
            </a:r>
            <a:r>
              <a:rPr lang="en-GB" dirty="0" smtClean="0"/>
              <a:t> civil:</a:t>
            </a:r>
            <a:endParaRPr lang="en-GB" dirty="0"/>
          </a:p>
          <a:p>
            <a:pPr marL="628650" lvl="1" indent="-171450">
              <a:buFontTx/>
              <a:buChar char="-"/>
            </a:pPr>
            <a:r>
              <a:rPr lang="en-GB" dirty="0" err="1"/>
              <a:t>críticas</a:t>
            </a:r>
            <a:r>
              <a:rPr lang="en-GB" dirty="0"/>
              <a:t> </a:t>
            </a:r>
            <a:r>
              <a:rPr lang="en-GB" dirty="0" err="1"/>
              <a:t>respecto</a:t>
            </a:r>
            <a:r>
              <a:rPr lang="en-GB" dirty="0"/>
              <a:t> al </a:t>
            </a:r>
            <a:r>
              <a:rPr lang="en-GB" dirty="0" err="1"/>
              <a:t>desempeño</a:t>
            </a:r>
            <a:r>
              <a:rPr lang="en-GB" dirty="0"/>
              <a:t> de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intérpretes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el </a:t>
            </a:r>
            <a:r>
              <a:rPr lang="en-GB" dirty="0" err="1"/>
              <a:t>juicio</a:t>
            </a:r>
            <a:r>
              <a:rPr lang="en-GB" dirty="0"/>
              <a:t> de </a:t>
            </a:r>
            <a:r>
              <a:rPr lang="en-GB" dirty="0" err="1"/>
              <a:t>Bagua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las </a:t>
            </a:r>
            <a:r>
              <a:rPr lang="en-GB" dirty="0" err="1"/>
              <a:t>redes</a:t>
            </a:r>
            <a:r>
              <a:rPr lang="en-GB" dirty="0"/>
              <a:t> </a:t>
            </a:r>
            <a:r>
              <a:rPr lang="en-GB" dirty="0" err="1"/>
              <a:t>sociales</a:t>
            </a:r>
            <a:endParaRPr lang="en-GB" dirty="0"/>
          </a:p>
          <a:p>
            <a:pPr marL="628650" lvl="1" indent="-171450">
              <a:buFontTx/>
              <a:buChar char="-"/>
            </a:pPr>
            <a:r>
              <a:rPr lang="en-GB" dirty="0" err="1"/>
              <a:t>difusión</a:t>
            </a:r>
            <a:r>
              <a:rPr lang="en-GB" dirty="0"/>
              <a:t> </a:t>
            </a:r>
            <a:r>
              <a:rPr lang="en-GB" dirty="0" err="1"/>
              <a:t>efectiva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parte del Estado de </a:t>
            </a:r>
            <a:r>
              <a:rPr lang="en-GB" dirty="0" err="1"/>
              <a:t>cuáles</a:t>
            </a:r>
            <a:r>
              <a:rPr lang="en-GB" dirty="0"/>
              <a:t> son sus </a:t>
            </a:r>
            <a:r>
              <a:rPr lang="en-GB" dirty="0" err="1" smtClean="0"/>
              <a:t>objetivos</a:t>
            </a:r>
            <a:endParaRPr lang="en-GB" dirty="0" smtClean="0"/>
          </a:p>
          <a:p>
            <a:r>
              <a:rPr lang="en-GB" dirty="0" smtClean="0"/>
              <a:t>No obstante, </a:t>
            </a:r>
            <a:r>
              <a:rPr lang="en-GB" dirty="0" err="1" smtClean="0"/>
              <a:t>ya</a:t>
            </a:r>
            <a:r>
              <a:rPr lang="en-GB" dirty="0" smtClean="0"/>
              <a:t> ha </a:t>
            </a:r>
            <a:r>
              <a:rPr lang="en-GB" dirty="0" err="1" smtClean="0"/>
              <a:t>habido</a:t>
            </a:r>
            <a:r>
              <a:rPr lang="en-GB" dirty="0" smtClean="0"/>
              <a:t> </a:t>
            </a:r>
            <a:r>
              <a:rPr lang="en-GB" dirty="0" err="1" smtClean="0"/>
              <a:t>logros</a:t>
            </a:r>
            <a:r>
              <a:rPr lang="en-GB" dirty="0" smtClean="0"/>
              <a:t>. </a:t>
            </a:r>
            <a:r>
              <a:rPr lang="en-GB" dirty="0" err="1" smtClean="0"/>
              <a:t>Ej</a:t>
            </a:r>
            <a:r>
              <a:rPr lang="en-GB" dirty="0" smtClean="0"/>
              <a:t>.: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La </a:t>
            </a:r>
            <a:r>
              <a:rPr lang="en-GB" dirty="0" err="1" smtClean="0"/>
              <a:t>colaboración</a:t>
            </a:r>
            <a:r>
              <a:rPr lang="en-GB" dirty="0" smtClean="0"/>
              <a:t> del </a:t>
            </a:r>
            <a:r>
              <a:rPr lang="en-GB" dirty="0" err="1" smtClean="0"/>
              <a:t>estamento</a:t>
            </a:r>
            <a:r>
              <a:rPr lang="en-GB" dirty="0" smtClean="0"/>
              <a:t> judicial con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intérpretes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el </a:t>
            </a:r>
            <a:r>
              <a:rPr lang="en-GB" dirty="0" err="1" smtClean="0"/>
              <a:t>juicio</a:t>
            </a:r>
            <a:r>
              <a:rPr lang="en-GB" dirty="0" smtClean="0"/>
              <a:t> de </a:t>
            </a:r>
            <a:r>
              <a:rPr lang="en-GB" dirty="0" err="1" smtClean="0"/>
              <a:t>Bagua</a:t>
            </a:r>
            <a:r>
              <a:rPr lang="en-GB" dirty="0" smtClean="0"/>
              <a:t>, </a:t>
            </a:r>
            <a:r>
              <a:rPr lang="en-GB" dirty="0" err="1" smtClean="0"/>
              <a:t>tras</a:t>
            </a:r>
            <a:r>
              <a:rPr lang="en-GB" dirty="0" smtClean="0"/>
              <a:t> la </a:t>
            </a:r>
            <a:r>
              <a:rPr lang="en-GB" dirty="0" err="1" smtClean="0"/>
              <a:t>falta</a:t>
            </a:r>
            <a:r>
              <a:rPr lang="en-GB" dirty="0" smtClean="0"/>
              <a:t> de </a:t>
            </a:r>
            <a:r>
              <a:rPr lang="en-GB" dirty="0" err="1" smtClean="0"/>
              <a:t>comprensión</a:t>
            </a:r>
            <a:r>
              <a:rPr lang="en-GB" dirty="0" smtClean="0"/>
              <a:t> </a:t>
            </a:r>
            <a:r>
              <a:rPr lang="en-GB" dirty="0" err="1" smtClean="0"/>
              <a:t>inicial</a:t>
            </a:r>
            <a:r>
              <a:rPr lang="en-GB" dirty="0" smtClean="0"/>
              <a:t> de sus </a:t>
            </a:r>
            <a:r>
              <a:rPr lang="en-GB" dirty="0" err="1" smtClean="0"/>
              <a:t>funciones</a:t>
            </a:r>
            <a:r>
              <a:rPr lang="en-GB" dirty="0" smtClean="0"/>
              <a:t> y </a:t>
            </a:r>
            <a:r>
              <a:rPr lang="en-GB" dirty="0" err="1" smtClean="0"/>
              <a:t>competencias</a:t>
            </a:r>
            <a:endParaRPr lang="en-GB" dirty="0" smtClean="0"/>
          </a:p>
          <a:p>
            <a:pPr marL="171450" indent="-171450">
              <a:buFontTx/>
              <a:buChar char="-"/>
            </a:pPr>
            <a:r>
              <a:rPr lang="es-ES" dirty="0" smtClean="0"/>
              <a:t>La existencia de fichas </a:t>
            </a:r>
            <a:r>
              <a:rPr lang="es-ES" dirty="0"/>
              <a:t>de registro civil para el </a:t>
            </a:r>
            <a:r>
              <a:rPr lang="es-ES" dirty="0" smtClean="0"/>
              <a:t>RENIEC en </a:t>
            </a:r>
            <a:r>
              <a:rPr lang="es-ES" dirty="0" err="1" smtClean="0"/>
              <a:t>jaqaru</a:t>
            </a:r>
            <a:r>
              <a:rPr lang="es-ES" dirty="0" smtClean="0"/>
              <a:t> </a:t>
            </a:r>
            <a:r>
              <a:rPr lang="es-ES" dirty="0" err="1" smtClean="0"/>
              <a:t>awajún</a:t>
            </a:r>
            <a:r>
              <a:rPr lang="es-ES" dirty="0"/>
              <a:t>,</a:t>
            </a:r>
            <a:r>
              <a:rPr lang="es-ES" dirty="0" smtClean="0"/>
              <a:t> </a:t>
            </a:r>
            <a:r>
              <a:rPr lang="es-ES" dirty="0"/>
              <a:t>que </a:t>
            </a:r>
            <a:r>
              <a:rPr lang="es-ES" dirty="0" smtClean="0"/>
              <a:t>se </a:t>
            </a:r>
            <a:r>
              <a:rPr lang="es-ES" dirty="0"/>
              <a:t>utilizan </a:t>
            </a:r>
            <a:r>
              <a:rPr lang="en-GB" dirty="0" err="1" smtClean="0"/>
              <a:t>en</a:t>
            </a:r>
            <a:r>
              <a:rPr lang="en-GB" dirty="0" smtClean="0"/>
              <a:t> las zonas de </a:t>
            </a:r>
            <a:r>
              <a:rPr lang="en-GB" dirty="0" err="1" smtClean="0"/>
              <a:t>predominio</a:t>
            </a:r>
            <a:endParaRPr lang="en-GB" dirty="0" smtClean="0"/>
          </a:p>
          <a:p>
            <a:pPr marL="171450" indent="-171450">
              <a:buFontTx/>
              <a:buChar char="-"/>
            </a:pPr>
            <a:r>
              <a:rPr lang="en-GB" dirty="0" smtClean="0"/>
              <a:t>El </a:t>
            </a:r>
            <a:r>
              <a:rPr lang="en-GB" dirty="0" err="1" smtClean="0"/>
              <a:t>precedente</a:t>
            </a:r>
            <a:r>
              <a:rPr lang="en-GB" dirty="0" smtClean="0"/>
              <a:t> </a:t>
            </a:r>
            <a:r>
              <a:rPr lang="en-GB" dirty="0" err="1" smtClean="0"/>
              <a:t>histórico</a:t>
            </a:r>
            <a:r>
              <a:rPr lang="en-GB" dirty="0" smtClean="0"/>
              <a:t> de la </a:t>
            </a:r>
            <a:r>
              <a:rPr lang="en-GB" dirty="0" err="1" smtClean="0"/>
              <a:t>emisión</a:t>
            </a:r>
            <a:r>
              <a:rPr lang="en-GB" dirty="0" smtClean="0"/>
              <a:t> de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sentencia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aimara</a:t>
            </a:r>
            <a:r>
              <a:rPr lang="en-GB" dirty="0" smtClean="0"/>
              <a:t> (</a:t>
            </a:r>
            <a:r>
              <a:rPr lang="en-GB" dirty="0" err="1" smtClean="0"/>
              <a:t>en</a:t>
            </a:r>
            <a:r>
              <a:rPr lang="en-GB" dirty="0" smtClean="0"/>
              <a:t> Puno)</a:t>
            </a:r>
          </a:p>
          <a:p>
            <a:pPr marL="628650" lvl="1" indent="-171450">
              <a:buFontTx/>
              <a:buChar char="-"/>
            </a:pPr>
            <a:endParaRPr lang="en-GB" dirty="0" smtClean="0"/>
          </a:p>
          <a:p>
            <a:pPr marL="628650" lvl="1" indent="-171450">
              <a:buFontTx/>
              <a:buChar char="-"/>
            </a:pPr>
            <a:endParaRPr lang="en-GB" dirty="0"/>
          </a:p>
          <a:p>
            <a:pPr marL="628650" lvl="1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DD813-C853-4A48-B5ED-A21E5E6F1693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3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055-44D9-4129-9BC9-A4FFBFDF4EA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A2B6-C5DC-4019-9F63-846F2ADE8E9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8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055-44D9-4129-9BC9-A4FFBFDF4EA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A2B6-C5DC-4019-9F63-846F2ADE8E9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8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055-44D9-4129-9BC9-A4FFBFDF4EA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A2B6-C5DC-4019-9F63-846F2ADE8E9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2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055-44D9-4129-9BC9-A4FFBFDF4EA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A2B6-C5DC-4019-9F63-846F2ADE8E9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2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055-44D9-4129-9BC9-A4FFBFDF4EA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A2B6-C5DC-4019-9F63-846F2ADE8E9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4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055-44D9-4129-9BC9-A4FFBFDF4EA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A2B6-C5DC-4019-9F63-846F2ADE8E9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1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055-44D9-4129-9BC9-A4FFBFDF4EA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A2B6-C5DC-4019-9F63-846F2ADE8E9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1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055-44D9-4129-9BC9-A4FFBFDF4EA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A2B6-C5DC-4019-9F63-846F2ADE8E9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055-44D9-4129-9BC9-A4FFBFDF4EA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A2B6-C5DC-4019-9F63-846F2ADE8E9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0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055-44D9-4129-9BC9-A4FFBFDF4EA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A2B6-C5DC-4019-9F63-846F2ADE8E9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8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2055-44D9-4129-9BC9-A4FFBFDF4EA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A2B6-C5DC-4019-9F63-846F2ADE8E9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7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C2055-44D9-4129-9BC9-A4FFBFDF4EA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7A2B6-C5DC-4019-9F63-846F2ADE8E9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3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91174"/>
            <a:ext cx="9144000" cy="2616591"/>
          </a:xfrm>
        </p:spPr>
        <p:txBody>
          <a:bodyPr>
            <a:normAutofit/>
          </a:bodyPr>
          <a:lstStyle/>
          <a:p>
            <a:r>
              <a:rPr lang="es-ES" sz="3600" b="1" dirty="0" err="1" smtClean="0"/>
              <a:t>Community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interpreting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from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the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Peruvian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perspective</a:t>
            </a:r>
            <a:r>
              <a:rPr lang="es-ES" sz="3600" b="1" dirty="0" smtClean="0"/>
              <a:t> </a:t>
            </a: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04713"/>
            <a:ext cx="9144000" cy="1871003"/>
          </a:xfrm>
        </p:spPr>
        <p:txBody>
          <a:bodyPr>
            <a:normAutofit fontScale="700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pPr algn="r"/>
            <a:r>
              <a:rPr lang="en-GB" sz="3800" dirty="0" smtClean="0"/>
              <a:t>Raquel de Pedro Ricoy</a:t>
            </a:r>
          </a:p>
          <a:p>
            <a:pPr algn="r"/>
            <a:r>
              <a:rPr lang="en-GB" sz="3800" dirty="0" smtClean="0"/>
              <a:t>Centre for Translation and Interpreting Studies in Scotland</a:t>
            </a:r>
          </a:p>
          <a:p>
            <a:pPr algn="r"/>
            <a:r>
              <a:rPr lang="en-GB" sz="3800" dirty="0" smtClean="0"/>
              <a:t>Heriot-Watt University, Edinburgh</a:t>
            </a:r>
            <a:endParaRPr lang="en-GB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"/>
            <a:ext cx="12221328" cy="123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0837"/>
            <a:ext cx="10515600" cy="691881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Research findings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75937"/>
            <a:ext cx="10515600" cy="3701025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Training</a:t>
            </a:r>
          </a:p>
          <a:p>
            <a:r>
              <a:rPr lang="en-GB" dirty="0" smtClean="0"/>
              <a:t>Interpreting as a practice</a:t>
            </a:r>
          </a:p>
          <a:p>
            <a:r>
              <a:rPr lang="en-GB" dirty="0" smtClean="0"/>
              <a:t>Raising public awareness of the role of the indigenous interpreters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"/>
            <a:ext cx="12221328" cy="1237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990" y="1420837"/>
            <a:ext cx="432633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0837"/>
            <a:ext cx="10515600" cy="69188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Training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75937"/>
            <a:ext cx="10515600" cy="4382063"/>
          </a:xfrm>
        </p:spPr>
        <p:txBody>
          <a:bodyPr>
            <a:normAutofit/>
          </a:bodyPr>
          <a:lstStyle/>
          <a:p>
            <a:r>
              <a:rPr lang="es-ES" dirty="0" err="1"/>
              <a:t>State’s</a:t>
            </a:r>
            <a:r>
              <a:rPr lang="es-ES" dirty="0"/>
              <a:t> </a:t>
            </a:r>
            <a:r>
              <a:rPr lang="es-ES" dirty="0" err="1"/>
              <a:t>priorities</a:t>
            </a:r>
            <a:r>
              <a:rPr lang="es-ES" dirty="0"/>
              <a:t>:</a:t>
            </a:r>
          </a:p>
          <a:p>
            <a:pPr lvl="1"/>
            <a:r>
              <a:rPr lang="es-ES" dirty="0"/>
              <a:t>To </a:t>
            </a:r>
            <a:r>
              <a:rPr lang="es-ES" dirty="0" err="1"/>
              <a:t>address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linguistic</a:t>
            </a:r>
            <a:r>
              <a:rPr lang="es-ES" dirty="0"/>
              <a:t> and cultural </a:t>
            </a:r>
            <a:r>
              <a:rPr lang="es-ES" dirty="0" err="1"/>
              <a:t>mediation</a:t>
            </a:r>
            <a:r>
              <a:rPr lang="es-ES" dirty="0"/>
              <a:t> </a:t>
            </a:r>
            <a:r>
              <a:rPr lang="es-ES" dirty="0" err="1"/>
              <a:t>needs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</a:p>
          <a:p>
            <a:pPr marL="457200" lvl="1" indent="0">
              <a:buNone/>
            </a:pPr>
            <a:r>
              <a:rPr lang="es-ES" dirty="0"/>
              <a:t>    </a:t>
            </a:r>
            <a:r>
              <a:rPr lang="es-ES" dirty="0" err="1"/>
              <a:t>stem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legal </a:t>
            </a:r>
            <a:r>
              <a:rPr lang="es-ES" dirty="0" err="1"/>
              <a:t>stipulations</a:t>
            </a:r>
            <a:endParaRPr lang="es-ES" dirty="0"/>
          </a:p>
          <a:p>
            <a:pPr lvl="1"/>
            <a:r>
              <a:rPr lang="es-ES" dirty="0"/>
              <a:t>To </a:t>
            </a:r>
            <a:r>
              <a:rPr lang="es-ES" dirty="0" err="1"/>
              <a:t>promote</a:t>
            </a:r>
            <a:r>
              <a:rPr lang="es-ES" dirty="0"/>
              <a:t> </a:t>
            </a:r>
            <a:r>
              <a:rPr lang="es-ES" dirty="0" err="1"/>
              <a:t>language</a:t>
            </a:r>
            <a:r>
              <a:rPr lang="es-ES" dirty="0"/>
              <a:t> </a:t>
            </a:r>
            <a:r>
              <a:rPr lang="es-ES" dirty="0" err="1"/>
              <a:t>rights</a:t>
            </a:r>
            <a:endParaRPr lang="es-ES" dirty="0"/>
          </a:p>
          <a:p>
            <a:r>
              <a:rPr lang="es-ES" dirty="0" err="1"/>
              <a:t>Trainees</a:t>
            </a:r>
            <a:r>
              <a:rPr lang="es-ES" dirty="0"/>
              <a:t>’ </a:t>
            </a:r>
            <a:r>
              <a:rPr lang="es-ES" dirty="0" err="1"/>
              <a:t>priorities</a:t>
            </a:r>
            <a:r>
              <a:rPr lang="es-ES" dirty="0"/>
              <a:t>:</a:t>
            </a:r>
          </a:p>
          <a:p>
            <a:pPr lvl="1"/>
            <a:r>
              <a:rPr lang="es-ES" dirty="0"/>
              <a:t>To </a:t>
            </a:r>
            <a:r>
              <a:rPr lang="es-ES" dirty="0" err="1"/>
              <a:t>visibilise</a:t>
            </a:r>
            <a:r>
              <a:rPr lang="es-ES" dirty="0"/>
              <a:t> and </a:t>
            </a:r>
            <a:r>
              <a:rPr lang="es-ES" dirty="0" err="1"/>
              <a:t>revitalise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languages</a:t>
            </a:r>
            <a:r>
              <a:rPr lang="es-ES" dirty="0"/>
              <a:t> and cultures</a:t>
            </a:r>
          </a:p>
          <a:p>
            <a:pPr lvl="1"/>
            <a:r>
              <a:rPr lang="es-ES" dirty="0"/>
              <a:t>To </a:t>
            </a:r>
            <a:r>
              <a:rPr lang="es-ES" dirty="0" err="1"/>
              <a:t>facilitate</a:t>
            </a:r>
            <a:r>
              <a:rPr lang="es-ES" dirty="0"/>
              <a:t> </a:t>
            </a:r>
            <a:r>
              <a:rPr lang="es-ES" dirty="0" err="1"/>
              <a:t>communication</a:t>
            </a:r>
            <a:r>
              <a:rPr lang="es-ES" dirty="0"/>
              <a:t> </a:t>
            </a:r>
            <a:r>
              <a:rPr lang="es-ES" dirty="0" err="1"/>
              <a:t>between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peoples</a:t>
            </a:r>
            <a:r>
              <a:rPr lang="es-ES" dirty="0"/>
              <a:t> and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State’s</a:t>
            </a:r>
            <a:r>
              <a:rPr lang="es-ES" dirty="0"/>
              <a:t> </a:t>
            </a:r>
            <a:r>
              <a:rPr lang="es-ES" dirty="0" err="1"/>
              <a:t>institutions</a:t>
            </a:r>
            <a:endParaRPr lang="es-ES" dirty="0"/>
          </a:p>
          <a:p>
            <a:pPr marL="457200" lvl="1" indent="0">
              <a:buNone/>
            </a:pPr>
            <a:r>
              <a:rPr lang="es-ES" dirty="0"/>
              <a:t>			→ </a:t>
            </a:r>
            <a:r>
              <a:rPr lang="es-ES" dirty="0" err="1"/>
              <a:t>Professionalisation</a:t>
            </a:r>
            <a:r>
              <a:rPr lang="es-ES" dirty="0"/>
              <a:t>?</a:t>
            </a:r>
          </a:p>
          <a:p>
            <a:pPr marL="457200" lvl="1" indent="0">
              <a:buNone/>
            </a:pPr>
            <a:r>
              <a:rPr lang="en-GB" dirty="0"/>
              <a:t>			</a:t>
            </a:r>
            <a:r>
              <a:rPr lang="es-ES" dirty="0"/>
              <a:t>→ </a:t>
            </a:r>
            <a:r>
              <a:rPr lang="en-GB" dirty="0"/>
              <a:t>Duality of the interpreter’s </a:t>
            </a:r>
            <a:r>
              <a:rPr lang="en-GB" dirty="0" smtClean="0"/>
              <a:t>role</a:t>
            </a:r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"/>
            <a:ext cx="12221328" cy="1237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82" y="1282724"/>
            <a:ext cx="2920278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0837"/>
            <a:ext cx="10515600" cy="69188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Translation as a practice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75937"/>
            <a:ext cx="10515600" cy="3701025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/>
              <a:t>O</a:t>
            </a:r>
            <a:r>
              <a:rPr lang="en-GB" dirty="0" smtClean="0"/>
              <a:t>ral tradition </a:t>
            </a:r>
            <a:r>
              <a:rPr lang="en-GB" i="1" dirty="0" smtClean="0"/>
              <a:t>vs. </a:t>
            </a:r>
            <a:r>
              <a:rPr lang="en-GB" dirty="0" smtClean="0"/>
              <a:t>written tradition</a:t>
            </a:r>
          </a:p>
          <a:p>
            <a:r>
              <a:rPr lang="en-GB" dirty="0" smtClean="0"/>
              <a:t>Asymmetry between:</a:t>
            </a:r>
          </a:p>
          <a:p>
            <a:pPr lvl="1"/>
            <a:r>
              <a:rPr lang="en-GB" dirty="0" smtClean="0"/>
              <a:t>Discursive </a:t>
            </a:r>
            <a:r>
              <a:rPr lang="en-GB" dirty="0"/>
              <a:t>and text-generic patterns </a:t>
            </a:r>
            <a:r>
              <a:rPr lang="en-GB" dirty="0" smtClean="0"/>
              <a:t>(Spanish / indigenous languages)</a:t>
            </a:r>
            <a:endParaRPr lang="en-GB" dirty="0"/>
          </a:p>
          <a:p>
            <a:pPr lvl="1"/>
            <a:r>
              <a:rPr lang="en-GB" dirty="0" smtClean="0"/>
              <a:t>Textual function (binding </a:t>
            </a:r>
            <a:r>
              <a:rPr lang="en-GB" i="1" dirty="0" smtClean="0"/>
              <a:t>vs. </a:t>
            </a:r>
            <a:r>
              <a:rPr lang="en-GB" dirty="0" smtClean="0"/>
              <a:t>symbolic)	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→ </a:t>
            </a:r>
            <a:r>
              <a:rPr lang="en-GB" dirty="0" err="1" smtClean="0"/>
              <a:t>Neocolonialism</a:t>
            </a:r>
            <a:r>
              <a:rPr lang="en-GB" dirty="0" smtClean="0"/>
              <a:t>? / </a:t>
            </a:r>
            <a:r>
              <a:rPr lang="en-GB" dirty="0" err="1" smtClean="0"/>
              <a:t>Resistence</a:t>
            </a:r>
            <a:r>
              <a:rPr lang="en-GB" dirty="0" smtClean="0"/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"/>
            <a:ext cx="12221328" cy="1237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000" y="1237957"/>
            <a:ext cx="3072000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0837"/>
            <a:ext cx="10515600" cy="69188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Interpreting as a practice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75937"/>
            <a:ext cx="10515600" cy="3701025"/>
          </a:xfrm>
        </p:spPr>
        <p:txBody>
          <a:bodyPr>
            <a:normAutofit/>
          </a:bodyPr>
          <a:lstStyle/>
          <a:p>
            <a:r>
              <a:rPr lang="en-GB" dirty="0" smtClean="0"/>
              <a:t>Conflicts: 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mpartiality </a:t>
            </a:r>
            <a:r>
              <a:rPr lang="en-GB" i="1" dirty="0" smtClean="0"/>
              <a:t>vs. </a:t>
            </a:r>
            <a:r>
              <a:rPr lang="en-GB" dirty="0" smtClean="0"/>
              <a:t>positioning</a:t>
            </a:r>
          </a:p>
          <a:p>
            <a:pPr lvl="1"/>
            <a:r>
              <a:rPr lang="en-GB" dirty="0" smtClean="0"/>
              <a:t>Traditions and beliefs (“the West” </a:t>
            </a:r>
            <a:r>
              <a:rPr lang="en-GB" i="1" dirty="0" smtClean="0"/>
              <a:t>vs. </a:t>
            </a:r>
            <a:r>
              <a:rPr lang="en-GB" dirty="0" smtClean="0"/>
              <a:t>“the indigenous”)</a:t>
            </a:r>
          </a:p>
          <a:p>
            <a:pPr lvl="1"/>
            <a:r>
              <a:rPr lang="en-GB" dirty="0" smtClean="0"/>
              <a:t>Ethical </a:t>
            </a:r>
            <a:r>
              <a:rPr lang="en-GB" dirty="0"/>
              <a:t>and professional </a:t>
            </a:r>
            <a:r>
              <a:rPr lang="en-GB" dirty="0" smtClean="0"/>
              <a:t>codes </a:t>
            </a:r>
            <a:r>
              <a:rPr lang="en-GB" dirty="0"/>
              <a:t>(e.g. </a:t>
            </a:r>
            <a:r>
              <a:rPr lang="en-GB" dirty="0" smtClean="0"/>
              <a:t>in Prior Consultation processes)</a:t>
            </a:r>
          </a:p>
          <a:p>
            <a:r>
              <a:rPr lang="en-GB" dirty="0" smtClean="0"/>
              <a:t>Asymmetry of communicative patterns</a:t>
            </a:r>
            <a:endParaRPr lang="en-GB" dirty="0"/>
          </a:p>
          <a:p>
            <a:r>
              <a:rPr lang="en-GB" dirty="0" smtClean="0"/>
              <a:t>Language </a:t>
            </a:r>
            <a:r>
              <a:rPr lang="en-GB" dirty="0"/>
              <a:t>hegemony: Spanish as a </a:t>
            </a:r>
            <a:r>
              <a:rPr lang="en-GB" i="1" dirty="0"/>
              <a:t>lingua franca</a:t>
            </a:r>
            <a:endParaRPr lang="en-GB" dirty="0"/>
          </a:p>
          <a:p>
            <a:r>
              <a:rPr lang="en-GB" dirty="0"/>
              <a:t>Trust-related issues:</a:t>
            </a:r>
          </a:p>
          <a:p>
            <a:pPr lvl="1"/>
            <a:r>
              <a:rPr lang="en-GB" dirty="0"/>
              <a:t>Triadic relation: State-interpreter-communities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"/>
            <a:ext cx="12221328" cy="1237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461" y="1285352"/>
            <a:ext cx="3444539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1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49" y="1503962"/>
            <a:ext cx="8543303" cy="82359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/>
              <a:t>A</a:t>
            </a:r>
            <a:r>
              <a:rPr lang="en-GB" b="1" dirty="0" smtClean="0"/>
              <a:t>wareness of </a:t>
            </a:r>
            <a:r>
              <a:rPr lang="en-GB" b="1" dirty="0"/>
              <a:t>the </a:t>
            </a:r>
            <a:r>
              <a:rPr lang="en-GB" b="1" dirty="0" smtClean="0"/>
              <a:t>interpreter’s role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75937"/>
            <a:ext cx="10515600" cy="3701025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Awareness-raising among :</a:t>
            </a:r>
          </a:p>
          <a:p>
            <a:pPr lvl="1"/>
            <a:r>
              <a:rPr lang="en-GB" dirty="0"/>
              <a:t>the users of interpreting services</a:t>
            </a:r>
          </a:p>
          <a:p>
            <a:pPr lvl="2"/>
            <a:r>
              <a:rPr lang="en-GB" dirty="0"/>
              <a:t>expectations regarding the </a:t>
            </a:r>
            <a:r>
              <a:rPr lang="en-GB" dirty="0" smtClean="0"/>
              <a:t>interpreter’s </a:t>
            </a:r>
            <a:r>
              <a:rPr lang="en-GB" dirty="0"/>
              <a:t>role (its scope </a:t>
            </a:r>
            <a:r>
              <a:rPr lang="en-GB" b="1" dirty="0"/>
              <a:t>and</a:t>
            </a:r>
            <a:r>
              <a:rPr lang="en-GB" dirty="0"/>
              <a:t> its boundaries)</a:t>
            </a:r>
          </a:p>
          <a:p>
            <a:pPr lvl="2"/>
            <a:r>
              <a:rPr lang="en-GB" dirty="0"/>
              <a:t>rights and responsibilities</a:t>
            </a:r>
          </a:p>
          <a:p>
            <a:pPr lvl="1"/>
            <a:r>
              <a:rPr lang="en-GB" dirty="0"/>
              <a:t>civil society</a:t>
            </a:r>
          </a:p>
          <a:p>
            <a:pPr lvl="2"/>
            <a:r>
              <a:rPr lang="en-GB" dirty="0"/>
              <a:t>perceptions as to the profession</a:t>
            </a:r>
          </a:p>
          <a:p>
            <a:pPr lvl="2"/>
            <a:r>
              <a:rPr lang="en-GB" dirty="0"/>
              <a:t>perceptions as to the State’s role in the provision of interpreting services</a:t>
            </a:r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"/>
            <a:ext cx="12221328" cy="1237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948" y="1237957"/>
            <a:ext cx="381905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0837"/>
            <a:ext cx="10515600" cy="69188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Looking ahead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75937"/>
            <a:ext cx="10515600" cy="3701025"/>
          </a:xfrm>
        </p:spPr>
        <p:txBody>
          <a:bodyPr>
            <a:normAutofit/>
          </a:bodyPr>
          <a:lstStyle/>
          <a:p>
            <a:r>
              <a:rPr lang="en-GB" dirty="0" smtClean="0"/>
              <a:t>Legal context and considerations</a:t>
            </a:r>
          </a:p>
          <a:p>
            <a:pPr lvl="1"/>
            <a:r>
              <a:rPr lang="en-GB" dirty="0" smtClean="0"/>
              <a:t>Professional code of ethics</a:t>
            </a:r>
          </a:p>
          <a:p>
            <a:pPr lvl="1"/>
            <a:r>
              <a:rPr lang="en-GB" dirty="0" smtClean="0"/>
              <a:t>Liability / Disclaimers</a:t>
            </a:r>
          </a:p>
          <a:p>
            <a:r>
              <a:rPr lang="en-GB" dirty="0" smtClean="0"/>
              <a:t>Consolidation and sustainability</a:t>
            </a:r>
          </a:p>
          <a:p>
            <a:pPr lvl="1"/>
            <a:r>
              <a:rPr lang="en-GB" dirty="0" smtClean="0"/>
              <a:t>Follow-ups</a:t>
            </a:r>
          </a:p>
          <a:p>
            <a:pPr lvl="1"/>
            <a:r>
              <a:rPr lang="en-GB" dirty="0" smtClean="0"/>
              <a:t>Remote interpreting</a:t>
            </a:r>
          </a:p>
          <a:p>
            <a:pPr lvl="1"/>
            <a:r>
              <a:rPr lang="en-GB" dirty="0" smtClean="0"/>
              <a:t>Storage of written texts and/or recordings</a:t>
            </a:r>
          </a:p>
          <a:p>
            <a:pPr marL="457200" lvl="1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"/>
            <a:ext cx="12221328" cy="1237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000" y="1237957"/>
            <a:ext cx="3168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2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1149</Words>
  <Application>Microsoft Office PowerPoint</Application>
  <PresentationFormat>Widescreen</PresentationFormat>
  <Paragraphs>115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1_Office Theme</vt:lpstr>
      <vt:lpstr>Community interpreting from the Peruvian perspective </vt:lpstr>
      <vt:lpstr>Research findings</vt:lpstr>
      <vt:lpstr> Training </vt:lpstr>
      <vt:lpstr> Translation as a practice </vt:lpstr>
      <vt:lpstr> Interpreting as a practice </vt:lpstr>
      <vt:lpstr>   Awareness of the interpreter’s role   </vt:lpstr>
      <vt:lpstr>   Looking ahead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¿Traduciendo culturas? Perspectivas sobre el rol de los traductores e intérpretes indígenas en el Perú</dc:title>
  <dc:creator>Raquel de Pedro</dc:creator>
  <cp:lastModifiedBy>Rosaleen Howard</cp:lastModifiedBy>
  <cp:revision>14</cp:revision>
  <dcterms:created xsi:type="dcterms:W3CDTF">2016-03-30T17:49:52Z</dcterms:created>
  <dcterms:modified xsi:type="dcterms:W3CDTF">2016-04-14T12:16:37Z</dcterms:modified>
</cp:coreProperties>
</file>